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sldIdLst>
    <p:sldId id="294" r:id="rId2"/>
    <p:sldId id="256" r:id="rId3"/>
    <p:sldId id="336" r:id="rId4"/>
    <p:sldId id="260" r:id="rId5"/>
    <p:sldId id="261" r:id="rId6"/>
    <p:sldId id="264" r:id="rId7"/>
    <p:sldId id="262" r:id="rId8"/>
    <p:sldId id="321" r:id="rId9"/>
    <p:sldId id="324" r:id="rId10"/>
    <p:sldId id="322" r:id="rId11"/>
    <p:sldId id="323" r:id="rId12"/>
    <p:sldId id="263" r:id="rId13"/>
    <p:sldId id="265" r:id="rId14"/>
    <p:sldId id="266" r:id="rId15"/>
    <p:sldId id="268" r:id="rId16"/>
    <p:sldId id="267" r:id="rId17"/>
    <p:sldId id="269" r:id="rId18"/>
    <p:sldId id="270" r:id="rId19"/>
    <p:sldId id="271" r:id="rId20"/>
    <p:sldId id="272" r:id="rId21"/>
    <p:sldId id="333" r:id="rId22"/>
    <p:sldId id="273" r:id="rId23"/>
    <p:sldId id="325" r:id="rId24"/>
    <p:sldId id="326" r:id="rId25"/>
    <p:sldId id="327" r:id="rId26"/>
    <p:sldId id="330" r:id="rId27"/>
    <p:sldId id="329" r:id="rId28"/>
    <p:sldId id="328" r:id="rId29"/>
    <p:sldId id="331" r:id="rId30"/>
    <p:sldId id="332" r:id="rId31"/>
    <p:sldId id="334" r:id="rId32"/>
    <p:sldId id="335" r:id="rId33"/>
    <p:sldId id="274" r:id="rId34"/>
    <p:sldId id="275" r:id="rId35"/>
    <p:sldId id="276" r:id="rId36"/>
    <p:sldId id="278" r:id="rId37"/>
    <p:sldId id="279" r:id="rId38"/>
    <p:sldId id="280" r:id="rId39"/>
    <p:sldId id="281" r:id="rId40"/>
    <p:sldId id="282" r:id="rId41"/>
    <p:sldId id="283" r:id="rId42"/>
    <p:sldId id="285" r:id="rId43"/>
    <p:sldId id="277" r:id="rId44"/>
    <p:sldId id="284" r:id="rId45"/>
    <p:sldId id="318" r:id="rId46"/>
    <p:sldId id="319" r:id="rId47"/>
    <p:sldId id="286" r:id="rId48"/>
    <p:sldId id="287" r:id="rId49"/>
    <p:sldId id="288" r:id="rId50"/>
    <p:sldId id="289" r:id="rId51"/>
    <p:sldId id="290" r:id="rId52"/>
    <p:sldId id="293" r:id="rId53"/>
    <p:sldId id="292" r:id="rId54"/>
    <p:sldId id="291" r:id="rId55"/>
    <p:sldId id="295" r:id="rId56"/>
    <p:sldId id="296" r:id="rId57"/>
    <p:sldId id="299" r:id="rId58"/>
    <p:sldId id="298" r:id="rId59"/>
    <p:sldId id="297" r:id="rId60"/>
    <p:sldId id="300" r:id="rId61"/>
    <p:sldId id="301" r:id="rId62"/>
    <p:sldId id="311" r:id="rId63"/>
    <p:sldId id="313" r:id="rId64"/>
    <p:sldId id="312" r:id="rId65"/>
    <p:sldId id="314" r:id="rId66"/>
    <p:sldId id="315" r:id="rId67"/>
    <p:sldId id="317" r:id="rId68"/>
    <p:sldId id="307" r:id="rId69"/>
    <p:sldId id="310" r:id="rId70"/>
    <p:sldId id="309" r:id="rId71"/>
    <p:sldId id="308" r:id="rId72"/>
    <p:sldId id="302" r:id="rId73"/>
    <p:sldId id="305" r:id="rId74"/>
    <p:sldId id="306" r:id="rId75"/>
    <p:sldId id="320" r:id="rId7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1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559E98C-A182-404A-B7AF-68129E6C3CC4}" type="datetimeFigureOut">
              <a:rPr lang="es-MX" smtClean="0"/>
              <a:t>24/05/2018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2EE930-9DEF-46F5-AA48-596740D4DCA7}"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497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559E98C-A182-404A-B7AF-68129E6C3CC4}" type="datetimeFigureOut">
              <a:rPr lang="es-MX" smtClean="0"/>
              <a:t>24/05/2018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2EE930-9DEF-46F5-AA48-596740D4DCA7}" type="slidenum">
              <a:rPr lang="es-MX" smtClean="0"/>
              <a:t>‹Nº›</a:t>
            </a:fld>
            <a:endParaRPr lang="es-MX"/>
          </a:p>
        </p:txBody>
      </p:sp>
    </p:spTree>
    <p:extLst>
      <p:ext uri="{BB962C8B-B14F-4D97-AF65-F5344CB8AC3E}">
        <p14:creationId xmlns:p14="http://schemas.microsoft.com/office/powerpoint/2010/main" val="3469059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559E98C-A182-404A-B7AF-68129E6C3CC4}" type="datetimeFigureOut">
              <a:rPr lang="es-MX" smtClean="0"/>
              <a:t>24/05/2018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2EE930-9DEF-46F5-AA48-596740D4DCA7}" type="slidenum">
              <a:rPr lang="es-MX" smtClean="0"/>
              <a:t>‹Nº›</a:t>
            </a:fld>
            <a:endParaRPr lang="es-MX"/>
          </a:p>
        </p:txBody>
      </p:sp>
    </p:spTree>
    <p:extLst>
      <p:ext uri="{BB962C8B-B14F-4D97-AF65-F5344CB8AC3E}">
        <p14:creationId xmlns:p14="http://schemas.microsoft.com/office/powerpoint/2010/main" val="255208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559E98C-A182-404A-B7AF-68129E6C3CC4}" type="datetimeFigureOut">
              <a:rPr lang="es-MX" smtClean="0"/>
              <a:t>24/05/2018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2EE930-9DEF-46F5-AA48-596740D4DCA7}" type="slidenum">
              <a:rPr lang="es-MX" smtClean="0"/>
              <a:t>‹Nº›</a:t>
            </a:fld>
            <a:endParaRPr lang="es-MX"/>
          </a:p>
        </p:txBody>
      </p:sp>
    </p:spTree>
    <p:extLst>
      <p:ext uri="{BB962C8B-B14F-4D97-AF65-F5344CB8AC3E}">
        <p14:creationId xmlns:p14="http://schemas.microsoft.com/office/powerpoint/2010/main" val="2613860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559E98C-A182-404A-B7AF-68129E6C3CC4}" type="datetimeFigureOut">
              <a:rPr lang="es-MX" smtClean="0"/>
              <a:t>24/05/2018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2EE930-9DEF-46F5-AA48-596740D4DCA7}"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586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559E98C-A182-404A-B7AF-68129E6C3CC4}" type="datetimeFigureOut">
              <a:rPr lang="es-MX" smtClean="0"/>
              <a:t>24/05/2018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32EE930-9DEF-46F5-AA48-596740D4DCA7}" type="slidenum">
              <a:rPr lang="es-MX" smtClean="0"/>
              <a:t>‹Nº›</a:t>
            </a:fld>
            <a:endParaRPr lang="es-MX"/>
          </a:p>
        </p:txBody>
      </p:sp>
    </p:spTree>
    <p:extLst>
      <p:ext uri="{BB962C8B-B14F-4D97-AF65-F5344CB8AC3E}">
        <p14:creationId xmlns:p14="http://schemas.microsoft.com/office/powerpoint/2010/main" val="208590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559E98C-A182-404A-B7AF-68129E6C3CC4}" type="datetimeFigureOut">
              <a:rPr lang="es-MX" smtClean="0"/>
              <a:t>24/05/2018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D32EE930-9DEF-46F5-AA48-596740D4DCA7}" type="slidenum">
              <a:rPr lang="es-MX" smtClean="0"/>
              <a:t>‹Nº›</a:t>
            </a:fld>
            <a:endParaRPr lang="es-MX"/>
          </a:p>
        </p:txBody>
      </p:sp>
    </p:spTree>
    <p:extLst>
      <p:ext uri="{BB962C8B-B14F-4D97-AF65-F5344CB8AC3E}">
        <p14:creationId xmlns:p14="http://schemas.microsoft.com/office/powerpoint/2010/main" val="3190793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559E98C-A182-404A-B7AF-68129E6C3CC4}" type="datetimeFigureOut">
              <a:rPr lang="es-MX" smtClean="0"/>
              <a:t>24/05/2018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D32EE930-9DEF-46F5-AA48-596740D4DCA7}" type="slidenum">
              <a:rPr lang="es-MX" smtClean="0"/>
              <a:t>‹Nº›</a:t>
            </a:fld>
            <a:endParaRPr lang="es-MX"/>
          </a:p>
        </p:txBody>
      </p:sp>
    </p:spTree>
    <p:extLst>
      <p:ext uri="{BB962C8B-B14F-4D97-AF65-F5344CB8AC3E}">
        <p14:creationId xmlns:p14="http://schemas.microsoft.com/office/powerpoint/2010/main" val="363024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559E98C-A182-404A-B7AF-68129E6C3CC4}" type="datetimeFigureOut">
              <a:rPr lang="es-MX" smtClean="0"/>
              <a:t>24/05/2018</a:t>
            </a:fld>
            <a:endParaRPr lang="es-MX"/>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MX"/>
          </a:p>
        </p:txBody>
      </p:sp>
      <p:sp>
        <p:nvSpPr>
          <p:cNvPr id="9" name="Slide Number Placeholder 8"/>
          <p:cNvSpPr>
            <a:spLocks noGrp="1"/>
          </p:cNvSpPr>
          <p:nvPr>
            <p:ph type="sldNum" sz="quarter" idx="12"/>
          </p:nvPr>
        </p:nvSpPr>
        <p:spPr/>
        <p:txBody>
          <a:bodyPr/>
          <a:lstStyle/>
          <a:p>
            <a:fld id="{D32EE930-9DEF-46F5-AA48-596740D4DCA7}" type="slidenum">
              <a:rPr lang="es-MX" smtClean="0"/>
              <a:t>‹Nº›</a:t>
            </a:fld>
            <a:endParaRPr lang="es-MX"/>
          </a:p>
        </p:txBody>
      </p:sp>
    </p:spTree>
    <p:extLst>
      <p:ext uri="{BB962C8B-B14F-4D97-AF65-F5344CB8AC3E}">
        <p14:creationId xmlns:p14="http://schemas.microsoft.com/office/powerpoint/2010/main" val="45893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559E98C-A182-404A-B7AF-68129E6C3CC4}" type="datetimeFigureOut">
              <a:rPr lang="es-MX" smtClean="0"/>
              <a:t>24/05/2018</a:t>
            </a:fld>
            <a:endParaRPr lang="es-MX"/>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32EE930-9DEF-46F5-AA48-596740D4DCA7}" type="slidenum">
              <a:rPr lang="es-MX" smtClean="0"/>
              <a:t>‹Nº›</a:t>
            </a:fld>
            <a:endParaRPr lang="es-MX"/>
          </a:p>
        </p:txBody>
      </p:sp>
    </p:spTree>
    <p:extLst>
      <p:ext uri="{BB962C8B-B14F-4D97-AF65-F5344CB8AC3E}">
        <p14:creationId xmlns:p14="http://schemas.microsoft.com/office/powerpoint/2010/main" val="3729328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559E98C-A182-404A-B7AF-68129E6C3CC4}" type="datetimeFigureOut">
              <a:rPr lang="es-MX" smtClean="0"/>
              <a:t>24/05/2018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32EE930-9DEF-46F5-AA48-596740D4DCA7}" type="slidenum">
              <a:rPr lang="es-MX" smtClean="0"/>
              <a:t>‹Nº›</a:t>
            </a:fld>
            <a:endParaRPr lang="es-MX"/>
          </a:p>
        </p:txBody>
      </p:sp>
    </p:spTree>
    <p:extLst>
      <p:ext uri="{BB962C8B-B14F-4D97-AF65-F5344CB8AC3E}">
        <p14:creationId xmlns:p14="http://schemas.microsoft.com/office/powerpoint/2010/main" val="1418244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559E98C-A182-404A-B7AF-68129E6C3CC4}" type="datetimeFigureOut">
              <a:rPr lang="es-MX" smtClean="0"/>
              <a:t>24/05/2018</a:t>
            </a:fld>
            <a:endParaRPr lang="es-MX"/>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MX"/>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32EE930-9DEF-46F5-AA48-596740D4DCA7}" type="slidenum">
              <a:rPr lang="es-MX" smtClean="0"/>
              <a:t>‹Nº›</a:t>
            </a:fld>
            <a:endParaRPr lang="es-MX"/>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40752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slide" Target="slide21.xml"/><Relationship Id="rId18" Type="http://schemas.openxmlformats.org/officeDocument/2006/relationships/slide" Target="slide43.xml"/><Relationship Id="rId26" Type="http://schemas.openxmlformats.org/officeDocument/2006/relationships/slide" Target="slide55.xml"/><Relationship Id="rId3" Type="http://schemas.openxmlformats.org/officeDocument/2006/relationships/slide" Target="slide6.xml"/><Relationship Id="rId21" Type="http://schemas.openxmlformats.org/officeDocument/2006/relationships/slide" Target="slide50.xml"/><Relationship Id="rId34" Type="http://schemas.openxmlformats.org/officeDocument/2006/relationships/slide" Target="slide68.xml"/><Relationship Id="rId7" Type="http://schemas.openxmlformats.org/officeDocument/2006/relationships/slide" Target="slide11.xml"/><Relationship Id="rId12" Type="http://schemas.openxmlformats.org/officeDocument/2006/relationships/slide" Target="slide20.xml"/><Relationship Id="rId17" Type="http://schemas.openxmlformats.org/officeDocument/2006/relationships/slide" Target="slide42.xml"/><Relationship Id="rId25" Type="http://schemas.openxmlformats.org/officeDocument/2006/relationships/slide" Target="slide54.xml"/><Relationship Id="rId33" Type="http://schemas.openxmlformats.org/officeDocument/2006/relationships/slide" Target="slide62.xml"/><Relationship Id="rId2" Type="http://schemas.openxmlformats.org/officeDocument/2006/relationships/slide" Target="slide4.xml"/><Relationship Id="rId16" Type="http://schemas.openxmlformats.org/officeDocument/2006/relationships/slide" Target="slide35.xml"/><Relationship Id="rId20" Type="http://schemas.openxmlformats.org/officeDocument/2006/relationships/slide" Target="slide49.xml"/><Relationship Id="rId29" Type="http://schemas.openxmlformats.org/officeDocument/2006/relationships/slide" Target="slide58.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9.xml"/><Relationship Id="rId24" Type="http://schemas.openxmlformats.org/officeDocument/2006/relationships/slide" Target="slide53.xml"/><Relationship Id="rId32" Type="http://schemas.openxmlformats.org/officeDocument/2006/relationships/slide" Target="slide61.xml"/><Relationship Id="rId5" Type="http://schemas.openxmlformats.org/officeDocument/2006/relationships/slide" Target="slide8.xml"/><Relationship Id="rId15" Type="http://schemas.openxmlformats.org/officeDocument/2006/relationships/slide" Target="slide34.xml"/><Relationship Id="rId23" Type="http://schemas.openxmlformats.org/officeDocument/2006/relationships/slide" Target="slide52.xml"/><Relationship Id="rId28" Type="http://schemas.openxmlformats.org/officeDocument/2006/relationships/slide" Target="slide57.xml"/><Relationship Id="rId36" Type="http://schemas.openxmlformats.org/officeDocument/2006/relationships/slide" Target="slide73.xml"/><Relationship Id="rId10" Type="http://schemas.openxmlformats.org/officeDocument/2006/relationships/slide" Target="slide18.xml"/><Relationship Id="rId19" Type="http://schemas.openxmlformats.org/officeDocument/2006/relationships/slide" Target="slide44.xml"/><Relationship Id="rId31" Type="http://schemas.openxmlformats.org/officeDocument/2006/relationships/slide" Target="slide60.xml"/><Relationship Id="rId4" Type="http://schemas.openxmlformats.org/officeDocument/2006/relationships/slide" Target="slide7.xml"/><Relationship Id="rId9" Type="http://schemas.openxmlformats.org/officeDocument/2006/relationships/slide" Target="slide14.xml"/><Relationship Id="rId14" Type="http://schemas.openxmlformats.org/officeDocument/2006/relationships/slide" Target="slide33.xml"/><Relationship Id="rId22" Type="http://schemas.openxmlformats.org/officeDocument/2006/relationships/slide" Target="slide51.xml"/><Relationship Id="rId27" Type="http://schemas.openxmlformats.org/officeDocument/2006/relationships/slide" Target="slide56.xml"/><Relationship Id="rId30" Type="http://schemas.openxmlformats.org/officeDocument/2006/relationships/slide" Target="slide59.xml"/><Relationship Id="rId35" Type="http://schemas.openxmlformats.org/officeDocument/2006/relationships/slide" Target="slide72.xml"/><Relationship Id="rId8"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ecodeli.mx/" TargetMode="Externa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Manual de usuario “Ecodeli”</a:t>
            </a:r>
            <a:endParaRPr lang="es-MX" dirty="0"/>
          </a:p>
        </p:txBody>
      </p:sp>
      <p:sp>
        <p:nvSpPr>
          <p:cNvPr id="3" name="Subtítulo 2"/>
          <p:cNvSpPr>
            <a:spLocks noGrp="1"/>
          </p:cNvSpPr>
          <p:nvPr>
            <p:ph type="subTitle" idx="1"/>
          </p:nvPr>
        </p:nvSpPr>
        <p:spPr/>
        <p:txBody>
          <a:bodyPr/>
          <a:lstStyle/>
          <a:p>
            <a:r>
              <a:rPr lang="es-MX" dirty="0" smtClean="0"/>
              <a:t>Aplicaciones: Pagina web y aplicación “cotizador”.</a:t>
            </a:r>
            <a:endParaRPr lang="es-MX" dirty="0"/>
          </a:p>
        </p:txBody>
      </p:sp>
    </p:spTree>
    <p:extLst>
      <p:ext uri="{BB962C8B-B14F-4D97-AF65-F5344CB8AC3E}">
        <p14:creationId xmlns:p14="http://schemas.microsoft.com/office/powerpoint/2010/main" val="114082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Objetivos de Clientes: </a:t>
            </a:r>
            <a:endParaRPr lang="es-MX" dirty="0"/>
          </a:p>
        </p:txBody>
      </p:sp>
      <p:sp>
        <p:nvSpPr>
          <p:cNvPr id="3" name="Marcador de contenido 2"/>
          <p:cNvSpPr>
            <a:spLocks noGrp="1"/>
          </p:cNvSpPr>
          <p:nvPr>
            <p:ph idx="1"/>
          </p:nvPr>
        </p:nvSpPr>
        <p:spPr/>
        <p:txBody>
          <a:bodyPr/>
          <a:lstStyle/>
          <a:p>
            <a:r>
              <a:rPr lang="es-MX" dirty="0" smtClean="0"/>
              <a:t>Los objetivos por clientes se modifican conforme al objetivo de venta, ya que se distribuye entre los clientes y prospectos, hay que tener en cuenta el historial de venta para poder asignarle al cliente una cantidad que este consumirá. </a:t>
            </a:r>
          </a:p>
          <a:p>
            <a:pPr>
              <a:buFont typeface="Arial" panose="020B0604020202020204" pitchFamily="34" charset="0"/>
              <a:buChar char="•"/>
            </a:pPr>
            <a:r>
              <a:rPr lang="es-MX" dirty="0" smtClean="0"/>
              <a:t> Para capturar los objetivos del cliente: Click sobre la cantidad y capturar el objetivo.   </a:t>
            </a:r>
            <a:endParaRPr lang="es-MX" dirty="0"/>
          </a:p>
        </p:txBody>
      </p:sp>
      <p:pic>
        <p:nvPicPr>
          <p:cNvPr id="4" name="Imagen 3"/>
          <p:cNvPicPr>
            <a:picLocks noChangeAspect="1"/>
          </p:cNvPicPr>
          <p:nvPr/>
        </p:nvPicPr>
        <p:blipFill rotWithShape="1">
          <a:blip r:embed="rId2"/>
          <a:srcRect l="12046" t="3103" r="11453" b="1"/>
          <a:stretch/>
        </p:blipFill>
        <p:spPr>
          <a:xfrm>
            <a:off x="6606860" y="935871"/>
            <a:ext cx="682581" cy="705297"/>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494" y="3529710"/>
            <a:ext cx="9012635" cy="2754075"/>
          </a:xfrm>
          <a:prstGeom prst="rect">
            <a:avLst/>
          </a:prstGeom>
        </p:spPr>
      </p:pic>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810401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Objetivos de Clientes x Mix:</a:t>
            </a:r>
            <a:endParaRPr lang="es-MX" dirty="0"/>
          </a:p>
        </p:txBody>
      </p:sp>
      <p:sp>
        <p:nvSpPr>
          <p:cNvPr id="3" name="Marcador de contenido 2"/>
          <p:cNvSpPr>
            <a:spLocks noGrp="1"/>
          </p:cNvSpPr>
          <p:nvPr>
            <p:ph idx="1"/>
          </p:nvPr>
        </p:nvSpPr>
        <p:spPr>
          <a:xfrm>
            <a:off x="1097281" y="1845733"/>
            <a:ext cx="10377796" cy="4503551"/>
          </a:xfrm>
        </p:spPr>
        <p:txBody>
          <a:bodyPr>
            <a:normAutofit/>
          </a:bodyPr>
          <a:lstStyle/>
          <a:p>
            <a:r>
              <a:rPr lang="es-MX" dirty="0" smtClean="0"/>
              <a:t>En este apartado se encuentran los clientes y las diferentes líneas, donde el objetivo de venta por cliente se distribuye entre las líneas. Se maneja un histórico de ventas donde aparecen los clientes que se les ha hecho una venta en los últimos 6 meses, </a:t>
            </a:r>
          </a:p>
          <a:p>
            <a:r>
              <a:rPr lang="es-MX" dirty="0" smtClean="0"/>
              <a:t>Para agregar click sobre cada de monto de las líneas y capturar, al finalizar cada cantidad click sobre el icono azul.</a:t>
            </a:r>
            <a:endParaRPr lang="es-MX" dirty="0"/>
          </a:p>
          <a:p>
            <a:endParaRPr lang="es-MX" dirty="0"/>
          </a:p>
        </p:txBody>
      </p:sp>
      <p:pic>
        <p:nvPicPr>
          <p:cNvPr id="4" name="Imagen 3"/>
          <p:cNvPicPr>
            <a:picLocks noChangeAspect="1"/>
          </p:cNvPicPr>
          <p:nvPr/>
        </p:nvPicPr>
        <p:blipFill rotWithShape="1">
          <a:blip r:embed="rId2"/>
          <a:srcRect l="15247" t="880" r="9816"/>
          <a:stretch/>
        </p:blipFill>
        <p:spPr>
          <a:xfrm>
            <a:off x="7984901" y="914401"/>
            <a:ext cx="629727" cy="652312"/>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517" y="3224100"/>
            <a:ext cx="7033911" cy="3022153"/>
          </a:xfrm>
          <a:prstGeom prst="rect">
            <a:avLst/>
          </a:prstGeom>
        </p:spPr>
      </p:pic>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06258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Directorio:</a:t>
            </a:r>
            <a:endParaRPr lang="es-MX" dirty="0"/>
          </a:p>
        </p:txBody>
      </p:sp>
      <p:sp>
        <p:nvSpPr>
          <p:cNvPr id="3" name="Marcador de contenido 2"/>
          <p:cNvSpPr>
            <a:spLocks noGrp="1"/>
          </p:cNvSpPr>
          <p:nvPr>
            <p:ph idx="1"/>
          </p:nvPr>
        </p:nvSpPr>
        <p:spPr>
          <a:xfrm>
            <a:off x="1097279" y="1906073"/>
            <a:ext cx="3281537" cy="4470664"/>
          </a:xfrm>
        </p:spPr>
        <p:txBody>
          <a:bodyPr>
            <a:normAutofit fontScale="92500" lnSpcReduction="10000"/>
          </a:bodyPr>
          <a:lstStyle/>
          <a:p>
            <a:r>
              <a:rPr lang="es-MX" sz="1800" dirty="0" smtClean="0"/>
              <a:t>En esta sección se encuentran los clientes y prospectos. </a:t>
            </a:r>
          </a:p>
          <a:p>
            <a:r>
              <a:rPr lang="es-MX" sz="1800" b="1" dirty="0" smtClean="0"/>
              <a:t>1.-Búsqueda de clientes.</a:t>
            </a:r>
          </a:p>
          <a:p>
            <a:r>
              <a:rPr lang="es-MX" sz="1800" b="1" dirty="0" smtClean="0"/>
              <a:t>2.-Botón </a:t>
            </a:r>
            <a:r>
              <a:rPr lang="es-MX" sz="1800" b="1" dirty="0"/>
              <a:t>de seleccionar</a:t>
            </a:r>
            <a:r>
              <a:rPr lang="es-MX" sz="1800" dirty="0" smtClean="0"/>
              <a:t>: </a:t>
            </a:r>
            <a:r>
              <a:rPr lang="es-MX" sz="1800" dirty="0"/>
              <a:t>S</a:t>
            </a:r>
            <a:r>
              <a:rPr lang="es-MX" sz="1800" dirty="0" smtClean="0"/>
              <a:t>e </a:t>
            </a:r>
            <a:r>
              <a:rPr lang="es-MX" sz="1800" dirty="0"/>
              <a:t>usa </a:t>
            </a:r>
            <a:r>
              <a:rPr lang="es-MX" sz="1800" dirty="0" smtClean="0"/>
              <a:t>para seleccionar al cliente cuando se hace una </a:t>
            </a:r>
            <a:r>
              <a:rPr lang="es-MX" sz="1800" dirty="0"/>
              <a:t>plantilla, pedido o cotización</a:t>
            </a:r>
            <a:r>
              <a:rPr lang="es-MX" sz="1800" dirty="0" smtClean="0"/>
              <a:t>.</a:t>
            </a:r>
            <a:endParaRPr lang="es-MX" sz="1800" b="1" dirty="0" smtClean="0"/>
          </a:p>
          <a:p>
            <a:r>
              <a:rPr lang="es-MX" sz="1800" b="1" dirty="0" smtClean="0"/>
              <a:t>3.-Detalles: </a:t>
            </a:r>
            <a:r>
              <a:rPr lang="es-MX" sz="1800" dirty="0" smtClean="0"/>
              <a:t>Contiene información del cliente(Historiales de compra, Datos, productos favoritos, etc.)</a:t>
            </a:r>
            <a:r>
              <a:rPr lang="es-MX" sz="1800" b="1" dirty="0" smtClean="0"/>
              <a:t>.</a:t>
            </a:r>
          </a:p>
          <a:p>
            <a:r>
              <a:rPr lang="es-MX" sz="1800" b="1" dirty="0" smtClean="0"/>
              <a:t>4.-Perfil: </a:t>
            </a:r>
            <a:r>
              <a:rPr lang="es-MX" sz="1800" dirty="0" smtClean="0"/>
              <a:t>Este muestra dos opciones, (completos) ,              (incompletos)</a:t>
            </a:r>
          </a:p>
          <a:p>
            <a:r>
              <a:rPr lang="es-MX" sz="1800" b="1" dirty="0" smtClean="0"/>
              <a:t>5.-Nuevos Prospectos. </a:t>
            </a:r>
            <a:r>
              <a:rPr lang="es-MX" sz="1800" dirty="0"/>
              <a:t>aquí se pueden dar de alta a los prospectos.</a:t>
            </a:r>
            <a:endParaRPr lang="es-MX" sz="1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9093" y="2240925"/>
            <a:ext cx="7366961" cy="3116686"/>
          </a:xfrm>
          <a:prstGeom prst="rect">
            <a:avLst/>
          </a:prstGeom>
        </p:spPr>
      </p:pic>
      <p:pic>
        <p:nvPicPr>
          <p:cNvPr id="5" name="Imagen 4"/>
          <p:cNvPicPr>
            <a:picLocks noChangeAspect="1"/>
          </p:cNvPicPr>
          <p:nvPr/>
        </p:nvPicPr>
        <p:blipFill rotWithShape="1">
          <a:blip r:embed="rId3"/>
          <a:srcRect l="-14413" t="15101" r="8989" b="14867"/>
          <a:stretch/>
        </p:blipFill>
        <p:spPr>
          <a:xfrm>
            <a:off x="3096062" y="4930763"/>
            <a:ext cx="467543" cy="223126"/>
          </a:xfrm>
          <a:prstGeom prst="rect">
            <a:avLst/>
          </a:prstGeom>
        </p:spPr>
      </p:pic>
      <p:pic>
        <p:nvPicPr>
          <p:cNvPr id="7" name="Imagen 6"/>
          <p:cNvPicPr>
            <a:picLocks noChangeAspect="1"/>
          </p:cNvPicPr>
          <p:nvPr/>
        </p:nvPicPr>
        <p:blipFill>
          <a:blip r:embed="rId4"/>
          <a:stretch>
            <a:fillRect/>
          </a:stretch>
        </p:blipFill>
        <p:spPr>
          <a:xfrm>
            <a:off x="2389030" y="5162811"/>
            <a:ext cx="349017" cy="194800"/>
          </a:xfrm>
          <a:prstGeom prst="rect">
            <a:avLst/>
          </a:prstGeom>
        </p:spPr>
      </p:pic>
      <p:sp>
        <p:nvSpPr>
          <p:cNvPr id="8" name="Elipse 7">
            <a:hlinkClick r:id="rId5"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342910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Formatos:</a:t>
            </a:r>
            <a:endParaRPr lang="es-MX" dirty="0"/>
          </a:p>
        </p:txBody>
      </p:sp>
      <p:sp>
        <p:nvSpPr>
          <p:cNvPr id="3" name="Marcador de contenido 2"/>
          <p:cNvSpPr>
            <a:spLocks noGrp="1"/>
          </p:cNvSpPr>
          <p:nvPr>
            <p:ph idx="1"/>
          </p:nvPr>
        </p:nvSpPr>
        <p:spPr>
          <a:xfrm>
            <a:off x="6583680" y="2033048"/>
            <a:ext cx="3861086" cy="4399649"/>
          </a:xfrm>
        </p:spPr>
        <p:txBody>
          <a:bodyPr>
            <a:normAutofit/>
          </a:bodyPr>
          <a:lstStyle/>
          <a:p>
            <a:r>
              <a:rPr lang="es-MX" b="1" dirty="0" smtClean="0"/>
              <a:t>En el menú de Formatos aparecen los siguientes submenús</a:t>
            </a:r>
            <a:r>
              <a:rPr lang="es-MX" dirty="0" smtClean="0"/>
              <a:t>:</a:t>
            </a:r>
          </a:p>
          <a:p>
            <a:pPr>
              <a:buFont typeface="Arial" panose="020B0604020202020204" pitchFamily="34" charset="0"/>
              <a:buChar char="•"/>
            </a:pPr>
            <a:r>
              <a:rPr lang="es-MX" dirty="0" smtClean="0"/>
              <a:t> </a:t>
            </a:r>
            <a:r>
              <a:rPr lang="es-MX" u="sng" dirty="0" smtClean="0"/>
              <a:t>Alta de Clientes</a:t>
            </a:r>
            <a:r>
              <a:rPr lang="es-MX" dirty="0" smtClean="0"/>
              <a:t>: Contado y Crédito.</a:t>
            </a:r>
          </a:p>
          <a:p>
            <a:pPr>
              <a:buFont typeface="Arial" panose="020B0604020202020204" pitchFamily="34" charset="0"/>
              <a:buChar char="•"/>
            </a:pPr>
            <a:r>
              <a:rPr lang="es-MX" dirty="0" smtClean="0"/>
              <a:t> </a:t>
            </a:r>
            <a:r>
              <a:rPr lang="es-MX" u="sng" dirty="0" smtClean="0"/>
              <a:t>Ver Facturas</a:t>
            </a:r>
            <a:r>
              <a:rPr lang="es-MX" dirty="0" smtClean="0"/>
              <a:t>: Descarga y visualización de facturas  y devoluciones (PDF y XML).</a:t>
            </a:r>
          </a:p>
          <a:p>
            <a:pPr>
              <a:buFont typeface="Arial" panose="020B0604020202020204" pitchFamily="34" charset="0"/>
              <a:buChar char="•"/>
            </a:pPr>
            <a:r>
              <a:rPr lang="es-MX" dirty="0" smtClean="0"/>
              <a:t> </a:t>
            </a:r>
            <a:r>
              <a:rPr lang="es-MX" u="sng" dirty="0" smtClean="0"/>
              <a:t>Plantillas:</a:t>
            </a:r>
            <a:r>
              <a:rPr lang="es-MX" dirty="0" smtClean="0"/>
              <a:t> Por autorizar, autorizadas y rechazadas</a:t>
            </a:r>
          </a:p>
          <a:p>
            <a:pPr>
              <a:buFont typeface="Arial" panose="020B0604020202020204" pitchFamily="34" charset="0"/>
              <a:buChar char="•"/>
            </a:pPr>
            <a:r>
              <a:rPr lang="es-MX" dirty="0" smtClean="0"/>
              <a:t> </a:t>
            </a:r>
            <a:r>
              <a:rPr lang="es-MX" u="sng" dirty="0" smtClean="0"/>
              <a:t>Listado de Cotizaciones:</a:t>
            </a:r>
            <a:r>
              <a:rPr lang="es-MX" dirty="0" smtClean="0"/>
              <a:t> Elaboradas para clientes y prospectos.</a:t>
            </a:r>
          </a:p>
          <a:p>
            <a:pPr>
              <a:buFont typeface="Arial" panose="020B0604020202020204" pitchFamily="34" charset="0"/>
              <a:buChar char="•"/>
            </a:pPr>
            <a:r>
              <a:rPr lang="es-MX" u="sng" dirty="0" smtClean="0"/>
              <a:t> Comodatos.</a:t>
            </a:r>
            <a:endParaRPr lang="es-MX" u="sng"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033049"/>
            <a:ext cx="5085754" cy="3059639"/>
          </a:xfrm>
          <a:prstGeom prst="rect">
            <a:avLst/>
          </a:prstGeom>
        </p:spPr>
      </p:pic>
      <p:sp>
        <p:nvSpPr>
          <p:cNvPr id="6" name="Elipse 5">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388031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Proceso de Altas:</a:t>
            </a:r>
            <a:endParaRPr lang="es-MX" dirty="0"/>
          </a:p>
        </p:txBody>
      </p:sp>
      <p:sp>
        <p:nvSpPr>
          <p:cNvPr id="3" name="Marcador de contenido 2"/>
          <p:cNvSpPr>
            <a:spLocks noGrp="1"/>
          </p:cNvSpPr>
          <p:nvPr>
            <p:ph idx="1"/>
          </p:nvPr>
        </p:nvSpPr>
        <p:spPr>
          <a:xfrm>
            <a:off x="1097281" y="1825411"/>
            <a:ext cx="3517250" cy="4023360"/>
          </a:xfrm>
        </p:spPr>
        <p:txBody>
          <a:bodyPr>
            <a:normAutofit/>
          </a:bodyPr>
          <a:lstStyle/>
          <a:p>
            <a:pPr marL="0" indent="0">
              <a:buNone/>
            </a:pPr>
            <a:r>
              <a:rPr lang="es-MX" dirty="0" smtClean="0"/>
              <a:t>En esta sección se encuentran las  solicitudes de clientes de crédito.</a:t>
            </a:r>
          </a:p>
          <a:p>
            <a:pPr marL="0" indent="0">
              <a:buNone/>
            </a:pPr>
            <a:r>
              <a:rPr lang="es-MX" dirty="0" smtClean="0"/>
              <a:t>En la opción </a:t>
            </a:r>
            <a:r>
              <a:rPr lang="es-MX" dirty="0"/>
              <a:t>P</a:t>
            </a:r>
            <a:r>
              <a:rPr lang="es-MX" dirty="0" smtClean="0"/>
              <a:t>roceso de Altas se presentan las siguientes opciones:</a:t>
            </a:r>
          </a:p>
          <a:p>
            <a:pPr>
              <a:buFont typeface="Arial" panose="020B0604020202020204" pitchFamily="34" charset="0"/>
              <a:buChar char="•"/>
            </a:pPr>
            <a:r>
              <a:rPr lang="es-MX" b="1" dirty="0" smtClean="0"/>
              <a:t>Contado. </a:t>
            </a:r>
          </a:p>
          <a:p>
            <a:pPr>
              <a:buFont typeface="Arial" panose="020B0604020202020204" pitchFamily="34" charset="0"/>
              <a:buChar char="•"/>
            </a:pPr>
            <a:r>
              <a:rPr lang="es-MX" b="1" dirty="0" smtClean="0"/>
              <a:t>Crédito.</a:t>
            </a:r>
          </a:p>
          <a:p>
            <a:pPr>
              <a:buFont typeface="Arial" panose="020B0604020202020204" pitchFamily="34" charset="0"/>
              <a:buChar char="•"/>
            </a:pPr>
            <a:r>
              <a:rPr lang="es-MX" b="1" dirty="0"/>
              <a:t>A</a:t>
            </a:r>
            <a:r>
              <a:rPr lang="es-MX" b="1" dirty="0" smtClean="0"/>
              <a:t>ctualización de datos.</a:t>
            </a:r>
          </a:p>
          <a:p>
            <a:pPr>
              <a:buFont typeface="Arial" panose="020B0604020202020204" pitchFamily="34" charset="0"/>
              <a:buChar char="•"/>
            </a:pPr>
            <a:r>
              <a:rPr lang="es-MX" b="1" dirty="0" smtClean="0"/>
              <a:t>Alta sucursales de clientes.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504" y="2073499"/>
            <a:ext cx="6832673" cy="3209746"/>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666850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Alta de clientes de Contado y Crédito:</a:t>
            </a:r>
            <a:endParaRPr lang="es-MX" dirty="0"/>
          </a:p>
        </p:txBody>
      </p:sp>
      <p:sp>
        <p:nvSpPr>
          <p:cNvPr id="3" name="Marcador de contenido 2"/>
          <p:cNvSpPr>
            <a:spLocks noGrp="1"/>
          </p:cNvSpPr>
          <p:nvPr>
            <p:ph idx="1"/>
          </p:nvPr>
        </p:nvSpPr>
        <p:spPr/>
        <p:txBody>
          <a:bodyPr/>
          <a:lstStyle/>
          <a:p>
            <a:pPr marL="0" indent="0">
              <a:buNone/>
            </a:pPr>
            <a:r>
              <a:rPr lang="es-MX" dirty="0" smtClean="0"/>
              <a:t>Para hacer el alta de los clientes, es necesario tener a la mano los datos requeridos de la razón social.</a:t>
            </a:r>
          </a:p>
          <a:p>
            <a:pPr marL="0" indent="0">
              <a:buNone/>
            </a:pPr>
            <a:r>
              <a:rPr lang="es-MX" dirty="0" smtClean="0"/>
              <a:t>* En el caso de clientes de crédito se requieren en pdf los siguientes archivos:</a:t>
            </a:r>
          </a:p>
          <a:p>
            <a:endParaRPr lang="es-MX" dirty="0"/>
          </a:p>
        </p:txBody>
      </p:sp>
      <p:pic>
        <p:nvPicPr>
          <p:cNvPr id="4" name="Imagen 3"/>
          <p:cNvPicPr>
            <a:picLocks noChangeAspect="1"/>
          </p:cNvPicPr>
          <p:nvPr/>
        </p:nvPicPr>
        <p:blipFill rotWithShape="1">
          <a:blip r:embed="rId2"/>
          <a:srcRect l="2156" t="2311" r="2043" b="-1729"/>
          <a:stretch/>
        </p:blipFill>
        <p:spPr>
          <a:xfrm>
            <a:off x="2908842" y="3026265"/>
            <a:ext cx="6595766" cy="3049213"/>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49198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46855"/>
            <a:ext cx="10058400" cy="1450757"/>
          </a:xfrm>
        </p:spPr>
        <p:txBody>
          <a:bodyPr/>
          <a:lstStyle/>
          <a:p>
            <a:r>
              <a:rPr lang="es-MX" dirty="0" smtClean="0"/>
              <a:t>Actualización de datos:</a:t>
            </a:r>
            <a:endParaRPr lang="es-MX" dirty="0"/>
          </a:p>
        </p:txBody>
      </p:sp>
      <p:sp>
        <p:nvSpPr>
          <p:cNvPr id="3" name="Marcador de contenido 2"/>
          <p:cNvSpPr>
            <a:spLocks noGrp="1"/>
          </p:cNvSpPr>
          <p:nvPr>
            <p:ph idx="1"/>
          </p:nvPr>
        </p:nvSpPr>
        <p:spPr/>
        <p:txBody>
          <a:bodyPr/>
          <a:lstStyle/>
          <a:p>
            <a:r>
              <a:rPr lang="es-MX" dirty="0" smtClean="0"/>
              <a:t>La actualización de datos es con el fin de mantener la información completa del cliente, para los procesos en Negocio.</a:t>
            </a:r>
          </a:p>
          <a:p>
            <a:endParaRPr lang="es-MX" dirty="0" smtClean="0"/>
          </a:p>
          <a:p>
            <a:r>
              <a:rPr lang="es-MX" dirty="0" smtClean="0"/>
              <a:t>Datos completos: </a:t>
            </a:r>
          </a:p>
          <a:p>
            <a:r>
              <a:rPr lang="es-MX" dirty="0" smtClean="0"/>
              <a:t>Datos incompletos: </a:t>
            </a:r>
            <a:endParaRPr lang="es-MX" dirty="0"/>
          </a:p>
        </p:txBody>
      </p:sp>
      <p:pic>
        <p:nvPicPr>
          <p:cNvPr id="4" name="Imagen 3"/>
          <p:cNvPicPr>
            <a:picLocks noChangeAspect="1"/>
          </p:cNvPicPr>
          <p:nvPr/>
        </p:nvPicPr>
        <p:blipFill>
          <a:blip r:embed="rId2"/>
          <a:stretch>
            <a:fillRect/>
          </a:stretch>
        </p:blipFill>
        <p:spPr>
          <a:xfrm>
            <a:off x="1193849" y="4505805"/>
            <a:ext cx="9865262" cy="1259395"/>
          </a:xfrm>
          <a:prstGeom prst="rect">
            <a:avLst/>
          </a:prstGeom>
        </p:spPr>
      </p:pic>
      <p:pic>
        <p:nvPicPr>
          <p:cNvPr id="5" name="Imagen 4"/>
          <p:cNvPicPr>
            <a:picLocks noChangeAspect="1"/>
          </p:cNvPicPr>
          <p:nvPr/>
        </p:nvPicPr>
        <p:blipFill rotWithShape="1">
          <a:blip r:embed="rId3"/>
          <a:srcRect l="1" r="7857" b="14867"/>
          <a:stretch/>
        </p:blipFill>
        <p:spPr>
          <a:xfrm>
            <a:off x="3241584" y="3040149"/>
            <a:ext cx="467543" cy="271241"/>
          </a:xfrm>
          <a:prstGeom prst="rect">
            <a:avLst/>
          </a:prstGeom>
        </p:spPr>
      </p:pic>
      <p:pic>
        <p:nvPicPr>
          <p:cNvPr id="6" name="Imagen 5"/>
          <p:cNvPicPr>
            <a:picLocks noChangeAspect="1"/>
          </p:cNvPicPr>
          <p:nvPr/>
        </p:nvPicPr>
        <p:blipFill>
          <a:blip r:embed="rId4"/>
          <a:stretch>
            <a:fillRect/>
          </a:stretch>
        </p:blipFill>
        <p:spPr>
          <a:xfrm>
            <a:off x="3270569" y="3559512"/>
            <a:ext cx="409575" cy="228600"/>
          </a:xfrm>
          <a:prstGeom prst="rect">
            <a:avLst/>
          </a:prstGeom>
        </p:spPr>
      </p:pic>
      <p:sp>
        <p:nvSpPr>
          <p:cNvPr id="7" name="Elipse 6">
            <a:hlinkClick r:id="rId5"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415990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Alta de Sucursales:</a:t>
            </a:r>
            <a:endParaRPr lang="es-MX" dirty="0"/>
          </a:p>
        </p:txBody>
      </p:sp>
      <p:sp>
        <p:nvSpPr>
          <p:cNvPr id="3" name="Marcador de contenido 2"/>
          <p:cNvSpPr>
            <a:spLocks noGrp="1"/>
          </p:cNvSpPr>
          <p:nvPr>
            <p:ph idx="1"/>
          </p:nvPr>
        </p:nvSpPr>
        <p:spPr>
          <a:xfrm>
            <a:off x="1097280" y="1845734"/>
            <a:ext cx="9695216" cy="4023360"/>
          </a:xfrm>
        </p:spPr>
        <p:txBody>
          <a:bodyPr/>
          <a:lstStyle/>
          <a:p>
            <a:pPr marL="0" indent="0">
              <a:buNone/>
            </a:pPr>
            <a:r>
              <a:rPr lang="es-MX" dirty="0" smtClean="0"/>
              <a:t>Esta alta se utiliza para direcciones de entrega cuando no es la misma que la del domicilio </a:t>
            </a:r>
            <a:r>
              <a:rPr lang="es-MX" dirty="0"/>
              <a:t>f</a:t>
            </a:r>
            <a:r>
              <a:rPr lang="es-MX" dirty="0" smtClean="0"/>
              <a:t>iscal.</a:t>
            </a:r>
          </a:p>
          <a:p>
            <a:pPr marL="0" indent="0">
              <a:buNone/>
            </a:pPr>
            <a:endParaRPr lang="es-MX" dirty="0"/>
          </a:p>
          <a:p>
            <a:pPr marL="0" indent="0">
              <a:buNone/>
            </a:pPr>
            <a:endParaRPr lang="es-MX" dirty="0"/>
          </a:p>
        </p:txBody>
      </p:sp>
      <p:pic>
        <p:nvPicPr>
          <p:cNvPr id="4" name="Imagen 3"/>
          <p:cNvPicPr>
            <a:picLocks noChangeAspect="1"/>
          </p:cNvPicPr>
          <p:nvPr/>
        </p:nvPicPr>
        <p:blipFill>
          <a:blip r:embed="rId2"/>
          <a:stretch>
            <a:fillRect/>
          </a:stretch>
        </p:blipFill>
        <p:spPr>
          <a:xfrm>
            <a:off x="6002403" y="2627437"/>
            <a:ext cx="5562350" cy="3043442"/>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3"/>
          <a:srcRect r="31887"/>
          <a:stretch/>
        </p:blipFill>
        <p:spPr>
          <a:xfrm>
            <a:off x="1097280" y="3573379"/>
            <a:ext cx="3666145" cy="974557"/>
          </a:xfrm>
          <a:prstGeom prst="rect">
            <a:avLst/>
          </a:prstGeom>
          <a:ln>
            <a:noFill/>
          </a:ln>
          <a:effectLst>
            <a:outerShdw blurRad="292100" dist="139700" dir="2700000" algn="tl" rotWithShape="0">
              <a:srgbClr val="333333">
                <a:alpha val="65000"/>
              </a:srgbClr>
            </a:outerShdw>
          </a:effectLst>
        </p:spPr>
      </p:pic>
      <p:cxnSp>
        <p:nvCxnSpPr>
          <p:cNvPr id="7" name="Conector recto de flecha 6"/>
          <p:cNvCxnSpPr>
            <a:stCxn id="5" idx="3"/>
          </p:cNvCxnSpPr>
          <p:nvPr/>
        </p:nvCxnSpPr>
        <p:spPr>
          <a:xfrm flipV="1">
            <a:off x="4763425" y="3573379"/>
            <a:ext cx="1238978" cy="487279"/>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8" name="Elipse 7">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46022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Ver Facturas: </a:t>
            </a:r>
            <a:endParaRPr lang="es-MX" dirty="0"/>
          </a:p>
        </p:txBody>
      </p:sp>
      <p:sp>
        <p:nvSpPr>
          <p:cNvPr id="3" name="Marcador de contenido 2"/>
          <p:cNvSpPr>
            <a:spLocks noGrp="1"/>
          </p:cNvSpPr>
          <p:nvPr>
            <p:ph idx="1"/>
          </p:nvPr>
        </p:nvSpPr>
        <p:spPr/>
        <p:txBody>
          <a:bodyPr/>
          <a:lstStyle/>
          <a:p>
            <a:r>
              <a:rPr lang="es-MX" dirty="0" smtClean="0"/>
              <a:t>Se pueden visualizar las facturas y devoluciones por ejercicio, periodo o bien hacer la búsqueda por cliente o factura.</a:t>
            </a:r>
            <a:endParaRPr lang="es-MX" dirty="0"/>
          </a:p>
        </p:txBody>
      </p:sp>
      <p:pic>
        <p:nvPicPr>
          <p:cNvPr id="4" name="Imagen 3"/>
          <p:cNvPicPr>
            <a:picLocks noChangeAspect="1"/>
          </p:cNvPicPr>
          <p:nvPr/>
        </p:nvPicPr>
        <p:blipFill>
          <a:blip r:embed="rId2"/>
          <a:stretch>
            <a:fillRect/>
          </a:stretch>
        </p:blipFill>
        <p:spPr>
          <a:xfrm>
            <a:off x="1234667" y="2859110"/>
            <a:ext cx="10041315" cy="2738540"/>
          </a:xfrm>
          <a:prstGeom prst="rect">
            <a:avLst/>
          </a:prstGeom>
          <a:ln>
            <a:noFill/>
          </a:ln>
          <a:effectLst>
            <a:outerShdw blurRad="292100" dist="139700" dir="2700000" algn="tl" rotWithShape="0">
              <a:srgbClr val="333333">
                <a:alpha val="65000"/>
              </a:srgbClr>
            </a:outerShdw>
          </a:effectLst>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232858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Plantillas:</a:t>
            </a:r>
            <a:endParaRPr lang="es-MX" dirty="0"/>
          </a:p>
        </p:txBody>
      </p:sp>
      <p:sp>
        <p:nvSpPr>
          <p:cNvPr id="3" name="Marcador de contenido 2"/>
          <p:cNvSpPr>
            <a:spLocks noGrp="1"/>
          </p:cNvSpPr>
          <p:nvPr>
            <p:ph idx="1"/>
          </p:nvPr>
        </p:nvSpPr>
        <p:spPr>
          <a:xfrm>
            <a:off x="1097280" y="1845734"/>
            <a:ext cx="10058400" cy="4245973"/>
          </a:xfrm>
        </p:spPr>
        <p:txBody>
          <a:bodyPr/>
          <a:lstStyle/>
          <a:p>
            <a:r>
              <a:rPr lang="es-MX" dirty="0" smtClean="0"/>
              <a:t>Se muestran las plantillas exportadas en los diferentes estatus :</a:t>
            </a:r>
          </a:p>
          <a:p>
            <a:pPr lvl="1">
              <a:buFont typeface="Arial" panose="020B0604020202020204" pitchFamily="34" charset="0"/>
              <a:buChar char="•"/>
            </a:pPr>
            <a:r>
              <a:rPr lang="es-MX" dirty="0" smtClean="0"/>
              <a:t>Por autorizar.</a:t>
            </a:r>
          </a:p>
          <a:p>
            <a:pPr lvl="1">
              <a:buFont typeface="Arial" panose="020B0604020202020204" pitchFamily="34" charset="0"/>
              <a:buChar char="•"/>
            </a:pPr>
            <a:r>
              <a:rPr lang="es-MX" dirty="0" smtClean="0"/>
              <a:t>Autorizado y capturado en Intelisis.</a:t>
            </a:r>
          </a:p>
          <a:p>
            <a:pPr lvl="1">
              <a:buFont typeface="Arial" panose="020B0604020202020204" pitchFamily="34" charset="0"/>
              <a:buChar char="•"/>
            </a:pPr>
            <a:r>
              <a:rPr lang="es-MX" dirty="0" smtClean="0"/>
              <a:t>Rechazado.</a:t>
            </a:r>
          </a:p>
          <a:p>
            <a:endParaRPr lang="es-MX" dirty="0"/>
          </a:p>
          <a:p>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3415606"/>
            <a:ext cx="10045073" cy="2201254"/>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695447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4936"/>
          <a:stretch/>
        </p:blipFill>
        <p:spPr>
          <a:xfrm>
            <a:off x="342475" y="153583"/>
            <a:ext cx="11603865" cy="6104779"/>
          </a:xfrm>
          <a:prstGeom prst="rect">
            <a:avLst/>
          </a:prstGeom>
        </p:spPr>
      </p:pic>
    </p:spTree>
    <p:extLst>
      <p:ext uri="{BB962C8B-B14F-4D97-AF65-F5344CB8AC3E}">
        <p14:creationId xmlns:p14="http://schemas.microsoft.com/office/powerpoint/2010/main" val="25388828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Listado de Cotizaciones:</a:t>
            </a:r>
            <a:endParaRPr lang="es-MX" dirty="0"/>
          </a:p>
        </p:txBody>
      </p:sp>
      <p:sp>
        <p:nvSpPr>
          <p:cNvPr id="3" name="Marcador de contenido 2"/>
          <p:cNvSpPr>
            <a:spLocks noGrp="1"/>
          </p:cNvSpPr>
          <p:nvPr>
            <p:ph idx="1"/>
          </p:nvPr>
        </p:nvSpPr>
        <p:spPr/>
        <p:txBody>
          <a:bodyPr>
            <a:normAutofit/>
          </a:bodyPr>
          <a:lstStyle/>
          <a:p>
            <a:pPr marL="0" indent="0">
              <a:buNone/>
            </a:pPr>
            <a:r>
              <a:rPr lang="es-MX" dirty="0" smtClean="0"/>
              <a:t>Las cotizaciones se pueden realizar a clientes y prospectos.</a:t>
            </a:r>
          </a:p>
          <a:p>
            <a:endParaRPr lang="es-MX" dirty="0" smtClean="0"/>
          </a:p>
          <a:p>
            <a:endParaRPr lang="es-MX" dirty="0"/>
          </a:p>
          <a:p>
            <a:endParaRPr lang="es-MX" dirty="0" smtClean="0"/>
          </a:p>
          <a:p>
            <a:endParaRPr lang="es-MX" dirty="0"/>
          </a:p>
          <a:p>
            <a:endParaRPr lang="es-MX" dirty="0" smtClean="0"/>
          </a:p>
          <a:p>
            <a:pPr marL="0" indent="0">
              <a:buNone/>
            </a:pPr>
            <a:endParaRPr lang="es-MX" dirty="0" smtClean="0"/>
          </a:p>
          <a:p>
            <a:pPr marL="0" indent="0">
              <a:buNone/>
            </a:pPr>
            <a:r>
              <a:rPr lang="es-MX" dirty="0" smtClean="0"/>
              <a:t>Estas se pueden exportar a plantillas siempre y cuando sea cliente, para prospectos esto no funciona.</a:t>
            </a:r>
          </a:p>
          <a:p>
            <a:endParaRPr lang="es-MX" dirty="0"/>
          </a:p>
        </p:txBody>
      </p:sp>
      <p:pic>
        <p:nvPicPr>
          <p:cNvPr id="4" name="Imagen 3"/>
          <p:cNvPicPr>
            <a:picLocks noChangeAspect="1"/>
          </p:cNvPicPr>
          <p:nvPr/>
        </p:nvPicPr>
        <p:blipFill rotWithShape="1">
          <a:blip r:embed="rId2"/>
          <a:srcRect l="1632" r="4060" b="8462"/>
          <a:stretch/>
        </p:blipFill>
        <p:spPr>
          <a:xfrm>
            <a:off x="1097280" y="2439699"/>
            <a:ext cx="9546450" cy="2117559"/>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770949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Comodatos: </a:t>
            </a:r>
            <a:endParaRPr lang="es-MX" dirty="0"/>
          </a:p>
        </p:txBody>
      </p:sp>
      <p:sp>
        <p:nvSpPr>
          <p:cNvPr id="3" name="Marcador de contenido 2"/>
          <p:cNvSpPr>
            <a:spLocks noGrp="1"/>
          </p:cNvSpPr>
          <p:nvPr>
            <p:ph idx="1"/>
          </p:nvPr>
        </p:nvSpPr>
        <p:spPr/>
        <p:txBody>
          <a:bodyPr/>
          <a:lstStyle/>
          <a:p>
            <a:r>
              <a:rPr lang="es-MX" dirty="0" smtClean="0"/>
              <a:t>1.-Para iniciar una nueva solicitud deberá ir a Directorio y seleccionar el cliente con el cual se quiere iniciar la solicitud de Comodato, posteriormente en </a:t>
            </a:r>
            <a:r>
              <a:rPr lang="es-MX" b="1" dirty="0" smtClean="0"/>
              <a:t>Formatos </a:t>
            </a:r>
            <a:r>
              <a:rPr lang="es-MX" dirty="0" smtClean="0"/>
              <a:t>seleccionar </a:t>
            </a:r>
            <a:r>
              <a:rPr lang="es-MX" b="1" dirty="0" smtClean="0"/>
              <a:t>Comodatos</a:t>
            </a:r>
            <a:endParaRPr lang="es-MX" dirty="0" smtClean="0"/>
          </a:p>
          <a:p>
            <a:endParaRPr lang="es-MX" dirty="0"/>
          </a:p>
          <a:p>
            <a:endParaRPr lang="es-MX" dirty="0"/>
          </a:p>
        </p:txBody>
      </p:sp>
      <p:pic>
        <p:nvPicPr>
          <p:cNvPr id="4" name="Imagen 3"/>
          <p:cNvPicPr>
            <a:picLocks noChangeAspect="1"/>
          </p:cNvPicPr>
          <p:nvPr/>
        </p:nvPicPr>
        <p:blipFill>
          <a:blip r:embed="rId2"/>
          <a:stretch>
            <a:fillRect/>
          </a:stretch>
        </p:blipFill>
        <p:spPr>
          <a:xfrm>
            <a:off x="907915" y="2759676"/>
            <a:ext cx="10641850" cy="1341486"/>
          </a:xfrm>
          <a:prstGeom prst="rect">
            <a:avLst/>
          </a:prstGeom>
        </p:spPr>
      </p:pic>
      <p:pic>
        <p:nvPicPr>
          <p:cNvPr id="5" name="Imagen 4"/>
          <p:cNvPicPr>
            <a:picLocks noChangeAspect="1"/>
          </p:cNvPicPr>
          <p:nvPr/>
        </p:nvPicPr>
        <p:blipFill>
          <a:blip r:embed="rId3"/>
          <a:stretch>
            <a:fillRect/>
          </a:stretch>
        </p:blipFill>
        <p:spPr>
          <a:xfrm>
            <a:off x="1080804" y="4531822"/>
            <a:ext cx="10385021" cy="1337272"/>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711136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Tablero:</a:t>
            </a:r>
            <a:endParaRPr lang="es-MX" dirty="0"/>
          </a:p>
        </p:txBody>
      </p:sp>
      <p:sp>
        <p:nvSpPr>
          <p:cNvPr id="3" name="Marcador de contenido 2"/>
          <p:cNvSpPr>
            <a:spLocks noGrp="1"/>
          </p:cNvSpPr>
          <p:nvPr>
            <p:ph idx="1"/>
          </p:nvPr>
        </p:nvSpPr>
        <p:spPr/>
        <p:txBody>
          <a:bodyPr/>
          <a:lstStyle/>
          <a:p>
            <a:pPr marL="0" indent="0">
              <a:buNone/>
            </a:pPr>
            <a:r>
              <a:rPr lang="es-MX" dirty="0" smtClean="0"/>
              <a:t>Nos direccionara al tablero de Solicitudes en la cual podrás visualizar las mismas según sea tu acceso a la página; en ella podrás filtrar por ejercicio, periodo y estatus.</a:t>
            </a:r>
          </a:p>
          <a:p>
            <a:pPr marL="0" indent="0">
              <a:buNone/>
            </a:pPr>
            <a:r>
              <a:rPr lang="es-MX" dirty="0" smtClean="0"/>
              <a:t>2.-Para iniciar una nueva solicitud daremos clic en el botón de Nueva Solicitud (Teniendo ya el cliente agregado).</a:t>
            </a:r>
          </a:p>
        </p:txBody>
      </p:sp>
      <p:pic>
        <p:nvPicPr>
          <p:cNvPr id="4" name="Imagen 3"/>
          <p:cNvPicPr>
            <a:picLocks noChangeAspect="1"/>
          </p:cNvPicPr>
          <p:nvPr/>
        </p:nvPicPr>
        <p:blipFill>
          <a:blip r:embed="rId2"/>
          <a:stretch>
            <a:fillRect/>
          </a:stretch>
        </p:blipFill>
        <p:spPr>
          <a:xfrm>
            <a:off x="4522573" y="3154297"/>
            <a:ext cx="6326659" cy="2714797"/>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885137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Nueva solicitud:</a:t>
            </a:r>
            <a:endParaRPr lang="es-MX" dirty="0"/>
          </a:p>
        </p:txBody>
      </p:sp>
      <p:sp>
        <p:nvSpPr>
          <p:cNvPr id="3" name="Marcador de contenido 2"/>
          <p:cNvSpPr>
            <a:spLocks noGrp="1"/>
          </p:cNvSpPr>
          <p:nvPr>
            <p:ph idx="1"/>
          </p:nvPr>
        </p:nvSpPr>
        <p:spPr/>
        <p:txBody>
          <a:bodyPr/>
          <a:lstStyle/>
          <a:p>
            <a:pPr marL="0" indent="0">
              <a:buNone/>
            </a:pPr>
            <a:r>
              <a:rPr lang="es-MX" dirty="0" smtClean="0"/>
              <a:t>Al dar click sobre la nueva solicitud, esta nos mandara a las líneas exclusivas de comodatos.</a:t>
            </a:r>
          </a:p>
          <a:p>
            <a:pPr mar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pPr marL="0" indent="0">
              <a:buNone/>
            </a:pPr>
            <a:r>
              <a:rPr lang="es-MX" dirty="0"/>
              <a:t>3</a:t>
            </a:r>
            <a:r>
              <a:rPr lang="es-MX" dirty="0" smtClean="0"/>
              <a:t>.- Elegir sobre la línea que se requiere.</a:t>
            </a:r>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201" y="2284488"/>
            <a:ext cx="5291209" cy="2905698"/>
          </a:xfrm>
          <a:prstGeom prst="rect">
            <a:avLst/>
          </a:prstGeom>
        </p:spPr>
      </p:pic>
      <p:sp>
        <p:nvSpPr>
          <p:cNvPr id="6" name="Elipse 5">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228379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Elegir el articulo:</a:t>
            </a:r>
            <a:endParaRPr lang="es-MX" dirty="0"/>
          </a:p>
        </p:txBody>
      </p:sp>
      <p:sp>
        <p:nvSpPr>
          <p:cNvPr id="3" name="Marcador de contenido 2"/>
          <p:cNvSpPr>
            <a:spLocks noGrp="1"/>
          </p:cNvSpPr>
          <p:nvPr>
            <p:ph idx="1"/>
          </p:nvPr>
        </p:nvSpPr>
        <p:spPr/>
        <p:txBody>
          <a:bodyPr/>
          <a:lstStyle/>
          <a:p>
            <a:r>
              <a:rPr lang="es-MX" dirty="0"/>
              <a:t>4</a:t>
            </a:r>
            <a:r>
              <a:rPr lang="es-MX" dirty="0" smtClean="0"/>
              <a:t>.- Al elegir el articulo se pueden hacer de dos formas: Agregar al carrito desde la imagen del articulo o bien desde el detalle del producto.</a:t>
            </a:r>
            <a:endParaRPr lang="es-MX"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4929" t="11013" r="2775"/>
          <a:stretch/>
        </p:blipFill>
        <p:spPr>
          <a:xfrm>
            <a:off x="3857367" y="2720179"/>
            <a:ext cx="7298313" cy="3070650"/>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5328" b="3496"/>
          <a:stretch/>
        </p:blipFill>
        <p:spPr>
          <a:xfrm>
            <a:off x="1532586" y="2692694"/>
            <a:ext cx="2002160" cy="3098135"/>
          </a:xfrm>
          <a:prstGeom prst="rect">
            <a:avLst/>
          </a:prstGeom>
        </p:spPr>
      </p:pic>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0062422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Carro Comodatos:</a:t>
            </a:r>
            <a:endParaRPr lang="es-MX" dirty="0"/>
          </a:p>
        </p:txBody>
      </p:sp>
      <p:sp>
        <p:nvSpPr>
          <p:cNvPr id="3" name="Marcador de contenido 2"/>
          <p:cNvSpPr>
            <a:spLocks noGrp="1"/>
          </p:cNvSpPr>
          <p:nvPr>
            <p:ph idx="1"/>
          </p:nvPr>
        </p:nvSpPr>
        <p:spPr/>
        <p:txBody>
          <a:bodyPr/>
          <a:lstStyle/>
          <a:p>
            <a:r>
              <a:rPr lang="es-MX" dirty="0"/>
              <a:t>5</a:t>
            </a:r>
            <a:r>
              <a:rPr lang="es-MX" dirty="0" smtClean="0"/>
              <a:t>.- Para saber que cantidad y artículos se han agregado al carro comodatos click sobre el      icono          y mostrara la siguiente pantalla donde están los artículos agregados.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9027" y="2588652"/>
            <a:ext cx="6239059" cy="356828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686" y="2082222"/>
            <a:ext cx="403186" cy="385657"/>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886752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Preguntas para la instalación:</a:t>
            </a:r>
            <a:endParaRPr lang="es-MX" dirty="0"/>
          </a:p>
        </p:txBody>
      </p:sp>
      <p:sp>
        <p:nvSpPr>
          <p:cNvPr id="3" name="Marcador de contenido 2"/>
          <p:cNvSpPr>
            <a:spLocks noGrp="1"/>
          </p:cNvSpPr>
          <p:nvPr>
            <p:ph idx="1"/>
          </p:nvPr>
        </p:nvSpPr>
        <p:spPr/>
        <p:txBody>
          <a:bodyPr/>
          <a:lstStyle/>
          <a:p>
            <a:pPr marL="0" indent="0">
              <a:buNone/>
            </a:pPr>
            <a:r>
              <a:rPr lang="es-MX" dirty="0"/>
              <a:t>6</a:t>
            </a:r>
            <a:r>
              <a:rPr lang="es-MX" dirty="0" smtClean="0"/>
              <a:t>.- Para realizar la instalación del comodato es necesario llenar un cuestionario, click sobre el icono de pregunta  se desplegara una ventana con preguntas, las cuales tienen que llenarse correctamente(en algunos casos el articulo no tendrá preguntas). </a:t>
            </a:r>
            <a:endParaRPr lang="es-MX"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9842" t="5109" r="11346" b="36262"/>
          <a:stretch/>
        </p:blipFill>
        <p:spPr>
          <a:xfrm>
            <a:off x="6671255" y="3449382"/>
            <a:ext cx="4636395" cy="1780544"/>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t="5307"/>
          <a:stretch/>
        </p:blipFill>
        <p:spPr>
          <a:xfrm>
            <a:off x="987810" y="3449382"/>
            <a:ext cx="5342155" cy="1743695"/>
          </a:xfrm>
          <a:prstGeom prst="rect">
            <a:avLst/>
          </a:prstGeom>
        </p:spPr>
      </p:pic>
      <p:sp>
        <p:nvSpPr>
          <p:cNvPr id="7" name="Flecha derecha 6"/>
          <p:cNvSpPr/>
          <p:nvPr/>
        </p:nvSpPr>
        <p:spPr>
          <a:xfrm>
            <a:off x="5988675" y="4101395"/>
            <a:ext cx="682579" cy="476518"/>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240366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a:xfrm>
            <a:off x="1097280" y="1845733"/>
            <a:ext cx="10058400" cy="4310367"/>
          </a:xfrm>
        </p:spPr>
        <p:txBody>
          <a:bodyPr>
            <a:normAutofit/>
          </a:bodyPr>
          <a:lstStyle/>
          <a:p>
            <a:pPr marL="0" indent="0">
              <a:buNone/>
            </a:pPr>
            <a:r>
              <a:rPr lang="es-MX" dirty="0" smtClean="0"/>
              <a:t>La cantidad de preguntas varia de acuerdo al comodato, estos cuestionarios se tienen que llenar para todos los artículos seleccionados a comodatos ya que no se permitirá exportar a comodatos.</a:t>
            </a:r>
          </a:p>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smtClean="0"/>
          </a:p>
          <a:p>
            <a:pPr marL="0" indent="0">
              <a:buNone/>
            </a:pPr>
            <a:r>
              <a:rPr lang="es-MX" dirty="0" smtClean="0"/>
              <a:t>Nota: Artículo consumible se debe de capturar la clave del consumible.</a:t>
            </a:r>
          </a:p>
          <a:p>
            <a:pPr marL="0" indent="0">
              <a:buNone/>
            </a:pP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752589"/>
            <a:ext cx="4762607" cy="1838388"/>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94" y="3551079"/>
            <a:ext cx="4773487" cy="1859035"/>
          </a:xfrm>
          <a:prstGeom prst="rect">
            <a:avLst/>
          </a:prstGeom>
          <a:ln>
            <a:noFill/>
          </a:ln>
          <a:effectLst>
            <a:outerShdw blurRad="292100" dist="139700" dir="2700000" algn="tl" rotWithShape="0">
              <a:srgbClr val="333333">
                <a:alpha val="65000"/>
              </a:srgbClr>
            </a:outerShdw>
          </a:effectLst>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885566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Enviar a Comodatos:</a:t>
            </a:r>
            <a:endParaRPr lang="es-MX" dirty="0"/>
          </a:p>
        </p:txBody>
      </p:sp>
      <p:sp>
        <p:nvSpPr>
          <p:cNvPr id="3" name="Marcador de contenido 2"/>
          <p:cNvSpPr>
            <a:spLocks noGrp="1"/>
          </p:cNvSpPr>
          <p:nvPr>
            <p:ph idx="1"/>
          </p:nvPr>
        </p:nvSpPr>
        <p:spPr/>
        <p:txBody>
          <a:bodyPr/>
          <a:lstStyle/>
          <a:p>
            <a:r>
              <a:rPr lang="es-MX" dirty="0" smtClean="0"/>
              <a:t>7.- Al terminar de capturar las respuestas y enviarlas, </a:t>
            </a:r>
            <a:r>
              <a:rPr lang="es-MX" dirty="0" err="1" smtClean="0"/>
              <a:t>click</a:t>
            </a:r>
            <a:r>
              <a:rPr lang="es-MX" dirty="0" smtClean="0"/>
              <a:t> sobre </a:t>
            </a:r>
            <a:r>
              <a:rPr lang="es-MX" b="1" dirty="0" smtClean="0"/>
              <a:t>enviar Comodatos. </a:t>
            </a:r>
            <a:endParaRPr lang="es-MX"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207304"/>
            <a:ext cx="5941638" cy="2439853"/>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449" y="4782230"/>
            <a:ext cx="4870595" cy="1195238"/>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779987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Tablero de Solicitudes</a:t>
            </a:r>
            <a:endParaRPr lang="es-MX" dirty="0"/>
          </a:p>
        </p:txBody>
      </p:sp>
      <p:sp>
        <p:nvSpPr>
          <p:cNvPr id="3" name="Marcador de contenido 2"/>
          <p:cNvSpPr>
            <a:spLocks noGrp="1"/>
          </p:cNvSpPr>
          <p:nvPr>
            <p:ph idx="1"/>
          </p:nvPr>
        </p:nvSpPr>
        <p:spPr/>
        <p:txBody>
          <a:bodyPr>
            <a:normAutofit/>
          </a:bodyPr>
          <a:lstStyle/>
          <a:p>
            <a:r>
              <a:rPr lang="es-MX" dirty="0" smtClean="0"/>
              <a:t>8.-  Revisar estatus de solicitudes: Después de haber hecho la solicitud es necesario revisar el estatus de ella.</a:t>
            </a:r>
          </a:p>
          <a:p>
            <a:endParaRPr lang="es-MX" dirty="0"/>
          </a:p>
          <a:p>
            <a:endParaRPr lang="es-MX" dirty="0" smtClean="0"/>
          </a:p>
          <a:p>
            <a:endParaRPr lang="es-MX" dirty="0"/>
          </a:p>
          <a:p>
            <a:endParaRPr lang="es-MX" dirty="0" smtClean="0"/>
          </a:p>
          <a:p>
            <a:endParaRPr lang="es-MX" dirty="0"/>
          </a:p>
          <a:p>
            <a:endParaRPr lang="es-MX" dirty="0" smtClean="0"/>
          </a:p>
          <a:p>
            <a:r>
              <a:rPr lang="es-MX" dirty="0" smtClean="0"/>
              <a:t>Para revisar los artículos agregados deberás dar clic sobre el nombre del cliente.</a:t>
            </a:r>
          </a:p>
        </p:txBody>
      </p:sp>
      <p:pic>
        <p:nvPicPr>
          <p:cNvPr id="4" name="Imagen 3"/>
          <p:cNvPicPr>
            <a:picLocks noChangeAspect="1"/>
          </p:cNvPicPr>
          <p:nvPr/>
        </p:nvPicPr>
        <p:blipFill rotWithShape="1">
          <a:blip r:embed="rId2"/>
          <a:srcRect l="6655" t="22399" r="7781" b="23094"/>
          <a:stretch/>
        </p:blipFill>
        <p:spPr>
          <a:xfrm>
            <a:off x="2177112" y="2446986"/>
            <a:ext cx="8179588" cy="2777021"/>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94403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54798"/>
            <a:ext cx="10058400" cy="685462"/>
          </a:xfrm>
        </p:spPr>
        <p:txBody>
          <a:bodyPr>
            <a:normAutofit fontScale="90000"/>
          </a:bodyPr>
          <a:lstStyle/>
          <a:p>
            <a:r>
              <a:rPr lang="es-MX" dirty="0" smtClean="0"/>
              <a:t>INDICE</a:t>
            </a:r>
            <a:endParaRPr lang="es-MX" dirty="0"/>
          </a:p>
        </p:txBody>
      </p:sp>
      <p:sp>
        <p:nvSpPr>
          <p:cNvPr id="3" name="Marcador de contenido 2"/>
          <p:cNvSpPr>
            <a:spLocks noGrp="1"/>
          </p:cNvSpPr>
          <p:nvPr>
            <p:ph idx="1"/>
          </p:nvPr>
        </p:nvSpPr>
        <p:spPr>
          <a:xfrm>
            <a:off x="1097280" y="840259"/>
            <a:ext cx="3244061" cy="5198075"/>
          </a:xfrm>
        </p:spPr>
        <p:txBody>
          <a:bodyPr/>
          <a:lstStyle/>
          <a:p>
            <a:pPr marL="457200" indent="-457200">
              <a:buFont typeface="+mj-lt"/>
              <a:buAutoNum type="arabicPeriod"/>
            </a:pPr>
            <a:r>
              <a:rPr lang="es-MX" sz="1200" dirty="0" smtClean="0">
                <a:hlinkClick r:id="rId2" action="ppaction://hlinksldjump"/>
              </a:rPr>
              <a:t>Introducción </a:t>
            </a:r>
            <a:endParaRPr lang="es-MX" sz="1200" dirty="0" smtClean="0"/>
          </a:p>
          <a:p>
            <a:pPr marL="0" indent="0">
              <a:buNone/>
            </a:pPr>
            <a:r>
              <a:rPr lang="es-MX" sz="1200" u="sng" dirty="0" smtClean="0">
                <a:solidFill>
                  <a:srgbClr val="0070C0"/>
                </a:solidFill>
              </a:rPr>
              <a:t>Pagina Web</a:t>
            </a:r>
          </a:p>
          <a:p>
            <a:pPr marL="457200" indent="-457200">
              <a:buFont typeface="+mj-lt"/>
              <a:buAutoNum type="arabicPeriod"/>
            </a:pPr>
            <a:r>
              <a:rPr lang="es-MX" sz="1200" dirty="0" smtClean="0">
                <a:hlinkClick r:id="rId3" action="ppaction://hlinksldjump"/>
              </a:rPr>
              <a:t>Acceso</a:t>
            </a:r>
            <a:endParaRPr lang="es-MX" sz="1200" dirty="0" smtClean="0"/>
          </a:p>
          <a:p>
            <a:pPr marL="457200" indent="-457200">
              <a:buFont typeface="+mj-lt"/>
              <a:buAutoNum type="arabicPeriod"/>
            </a:pPr>
            <a:r>
              <a:rPr lang="es-MX" sz="1200" dirty="0" smtClean="0">
                <a:hlinkClick r:id="rId4" action="ppaction://hlinksldjump"/>
              </a:rPr>
              <a:t>Tablero de Ventas</a:t>
            </a:r>
            <a:endParaRPr lang="es-MX" sz="1200" dirty="0" smtClean="0"/>
          </a:p>
          <a:p>
            <a:pPr marL="457200" indent="-457200">
              <a:buFont typeface="+mj-lt"/>
              <a:buAutoNum type="arabicPeriod"/>
            </a:pPr>
            <a:r>
              <a:rPr lang="es-MX" sz="1200" dirty="0" smtClean="0">
                <a:hlinkClick r:id="rId5" action="ppaction://hlinksldjump"/>
              </a:rPr>
              <a:t>Bonos</a:t>
            </a:r>
            <a:endParaRPr lang="es-MX" sz="1200" dirty="0" smtClean="0"/>
          </a:p>
          <a:p>
            <a:pPr marL="457200" indent="-457200">
              <a:buFont typeface="+mj-lt"/>
              <a:buAutoNum type="arabicPeriod"/>
            </a:pPr>
            <a:r>
              <a:rPr lang="es-MX" sz="1200" dirty="0" smtClean="0">
                <a:hlinkClick r:id="rId6" action="ppaction://hlinksldjump"/>
              </a:rPr>
              <a:t>Objetivos de Clientes</a:t>
            </a:r>
            <a:endParaRPr lang="es-MX" sz="1200" dirty="0" smtClean="0"/>
          </a:p>
          <a:p>
            <a:pPr marL="457200" indent="-457200">
              <a:buFont typeface="+mj-lt"/>
              <a:buAutoNum type="arabicPeriod"/>
            </a:pPr>
            <a:r>
              <a:rPr lang="es-MX" sz="1200" dirty="0" smtClean="0">
                <a:hlinkClick r:id="rId7" action="ppaction://hlinksldjump"/>
              </a:rPr>
              <a:t>Objetivos de Clientes por MIX</a:t>
            </a:r>
            <a:endParaRPr lang="es-MX" sz="1200" dirty="0" smtClean="0"/>
          </a:p>
          <a:p>
            <a:pPr marL="457200" indent="-457200">
              <a:buFont typeface="+mj-lt"/>
              <a:buAutoNum type="arabicPeriod"/>
            </a:pPr>
            <a:r>
              <a:rPr lang="es-MX" sz="1200" dirty="0" smtClean="0"/>
              <a:t> </a:t>
            </a:r>
            <a:r>
              <a:rPr lang="es-MX" sz="1200" dirty="0" smtClean="0">
                <a:hlinkClick r:id="rId8" action="ppaction://hlinksldjump"/>
              </a:rPr>
              <a:t>Directorio</a:t>
            </a:r>
            <a:endParaRPr lang="es-MX" sz="1200" dirty="0" smtClean="0"/>
          </a:p>
          <a:p>
            <a:pPr marL="457200" indent="-457200">
              <a:buFont typeface="+mj-lt"/>
              <a:buAutoNum type="arabicPeriod"/>
            </a:pPr>
            <a:r>
              <a:rPr lang="es-MX" sz="1200" dirty="0" smtClean="0">
                <a:hlinkClick r:id="rId9" action="ppaction://hlinksldjump"/>
              </a:rPr>
              <a:t>Alta de Cliente</a:t>
            </a:r>
            <a:endParaRPr lang="es-MX" sz="1200" dirty="0" smtClean="0"/>
          </a:p>
          <a:p>
            <a:pPr marL="457200" indent="-457200">
              <a:buFont typeface="+mj-lt"/>
              <a:buAutoNum type="arabicPeriod"/>
            </a:pPr>
            <a:r>
              <a:rPr lang="es-MX" sz="1200" dirty="0" smtClean="0">
                <a:hlinkClick r:id="rId10" action="ppaction://hlinksldjump"/>
              </a:rPr>
              <a:t>Facturas</a:t>
            </a:r>
            <a:endParaRPr lang="es-MX" sz="1200" dirty="0" smtClean="0"/>
          </a:p>
          <a:p>
            <a:pPr marL="457200" indent="-457200">
              <a:buFont typeface="+mj-lt"/>
              <a:buAutoNum type="arabicPeriod"/>
            </a:pPr>
            <a:r>
              <a:rPr lang="es-MX" sz="1200" dirty="0" smtClean="0">
                <a:hlinkClick r:id="rId11" action="ppaction://hlinksldjump"/>
              </a:rPr>
              <a:t>Plantillas</a:t>
            </a:r>
            <a:endParaRPr lang="es-MX" sz="1200" dirty="0" smtClean="0"/>
          </a:p>
          <a:p>
            <a:pPr marL="457200" indent="-457200">
              <a:buFont typeface="+mj-lt"/>
              <a:buAutoNum type="arabicPeriod"/>
            </a:pPr>
            <a:r>
              <a:rPr lang="es-MX" sz="1200" dirty="0" smtClean="0">
                <a:hlinkClick r:id="rId12" action="ppaction://hlinksldjump"/>
              </a:rPr>
              <a:t>Cotizaciones</a:t>
            </a:r>
            <a:endParaRPr lang="es-MX" sz="1200" dirty="0" smtClean="0"/>
          </a:p>
          <a:p>
            <a:pPr marL="457200" indent="-457200">
              <a:buFont typeface="+mj-lt"/>
              <a:buAutoNum type="arabicPeriod"/>
            </a:pPr>
            <a:r>
              <a:rPr lang="es-MX" sz="1200" dirty="0" smtClean="0">
                <a:hlinkClick r:id="rId13" action="ppaction://hlinksldjump"/>
              </a:rPr>
              <a:t>Comodatos</a:t>
            </a:r>
            <a:endParaRPr lang="es-MX" sz="1200" dirty="0" smtClean="0"/>
          </a:p>
          <a:p>
            <a:pPr marL="457200" indent="-457200">
              <a:buFont typeface="+mj-lt"/>
              <a:buAutoNum type="arabicPeriod" startAt="12"/>
            </a:pPr>
            <a:r>
              <a:rPr lang="es-MX" sz="1200" dirty="0">
                <a:hlinkClick r:id="rId14" action="ppaction://hlinksldjump"/>
              </a:rPr>
              <a:t>Reportes de Ventas</a:t>
            </a:r>
            <a:endParaRPr lang="es-MX" sz="1200" dirty="0"/>
          </a:p>
          <a:p>
            <a:pPr marL="457200" indent="-457200">
              <a:buFont typeface="+mj-lt"/>
              <a:buAutoNum type="arabicPeriod" startAt="12"/>
            </a:pPr>
            <a:r>
              <a:rPr lang="es-MX" sz="1200" dirty="0">
                <a:hlinkClick r:id="rId15" action="ppaction://hlinksldjump"/>
              </a:rPr>
              <a:t>Inventarios</a:t>
            </a:r>
            <a:endParaRPr lang="es-MX" sz="1200" dirty="0"/>
          </a:p>
          <a:p>
            <a:pPr marL="457200" indent="-457200">
              <a:buFont typeface="+mj-lt"/>
              <a:buAutoNum type="arabicPeriod"/>
            </a:pPr>
            <a:endParaRPr lang="es-MX" sz="1200" dirty="0" smtClean="0"/>
          </a:p>
          <a:p>
            <a:pPr marL="457200" indent="-457200">
              <a:buFont typeface="+mj-lt"/>
              <a:buAutoNum type="arabicPeriod"/>
            </a:pPr>
            <a:endParaRPr lang="es-MX" sz="1200" dirty="0" smtClean="0"/>
          </a:p>
          <a:p>
            <a:pPr marL="457200" indent="-457200">
              <a:buFont typeface="+mj-lt"/>
              <a:buAutoNum type="arabicPeriod"/>
            </a:pPr>
            <a:endParaRPr lang="es-MX" sz="1200" dirty="0" smtClean="0"/>
          </a:p>
          <a:p>
            <a:pPr marL="457200" indent="-457200">
              <a:buFont typeface="+mj-lt"/>
              <a:buAutoNum type="arabicPeriod"/>
            </a:pPr>
            <a:endParaRPr lang="es-MX" sz="1200" dirty="0" smtClean="0"/>
          </a:p>
          <a:p>
            <a:pPr marL="457200" indent="-457200">
              <a:buFont typeface="+mj-lt"/>
              <a:buAutoNum type="arabicPeriod"/>
            </a:pPr>
            <a:endParaRPr lang="es-MX" sz="1200" dirty="0" smtClean="0"/>
          </a:p>
          <a:p>
            <a:pPr marL="457200" indent="-457200">
              <a:buFont typeface="+mj-lt"/>
              <a:buAutoNum type="arabicPeriod"/>
            </a:pPr>
            <a:endParaRPr lang="es-MX" sz="1200" dirty="0" smtClean="0"/>
          </a:p>
          <a:p>
            <a:pPr marL="457200" indent="-457200">
              <a:buFont typeface="+mj-lt"/>
              <a:buAutoNum type="arabicPeriod"/>
            </a:pPr>
            <a:endParaRPr lang="es-MX" dirty="0" smtClean="0"/>
          </a:p>
          <a:p>
            <a:endParaRPr lang="es-MX" dirty="0" smtClean="0"/>
          </a:p>
          <a:p>
            <a:endParaRPr lang="es-MX" dirty="0" smtClean="0"/>
          </a:p>
        </p:txBody>
      </p:sp>
      <p:sp>
        <p:nvSpPr>
          <p:cNvPr id="4" name="Marcador de contenido 2"/>
          <p:cNvSpPr txBox="1">
            <a:spLocks/>
          </p:cNvSpPr>
          <p:nvPr/>
        </p:nvSpPr>
        <p:spPr>
          <a:xfrm>
            <a:off x="4829020" y="840259"/>
            <a:ext cx="3244061" cy="51980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14"/>
            </a:pPr>
            <a:r>
              <a:rPr lang="es-MX" sz="1200" dirty="0" smtClean="0">
                <a:hlinkClick r:id="rId16" action="ppaction://hlinksldjump"/>
              </a:rPr>
              <a:t>Crear Cotización y/o Plantilla</a:t>
            </a:r>
            <a:endParaRPr lang="es-MX" sz="1200" dirty="0" smtClean="0"/>
          </a:p>
          <a:p>
            <a:pPr marL="457200" indent="-457200">
              <a:buFont typeface="+mj-lt"/>
              <a:buAutoNum type="arabicPeriod" startAt="14"/>
            </a:pPr>
            <a:r>
              <a:rPr lang="es-MX" sz="1200" dirty="0" smtClean="0">
                <a:hlinkClick r:id="rId17" action="ppaction://hlinksldjump"/>
              </a:rPr>
              <a:t>Editar Plantillas</a:t>
            </a:r>
            <a:endParaRPr lang="es-MX" sz="1200" dirty="0" smtClean="0"/>
          </a:p>
          <a:p>
            <a:pPr marL="457200" indent="-457200">
              <a:buFont typeface="+mj-lt"/>
              <a:buAutoNum type="arabicPeriod" startAt="14"/>
            </a:pPr>
            <a:r>
              <a:rPr lang="es-MX" sz="1200" dirty="0" smtClean="0">
                <a:hlinkClick r:id="rId18" action="ppaction://hlinksldjump"/>
              </a:rPr>
              <a:t>Editar Cotizaciones</a:t>
            </a:r>
            <a:endParaRPr lang="es-MX" sz="1200" dirty="0" smtClean="0"/>
          </a:p>
          <a:p>
            <a:pPr marL="457200" indent="-457200">
              <a:buFont typeface="+mj-lt"/>
              <a:buAutoNum type="arabicPeriod" startAt="14"/>
            </a:pPr>
            <a:r>
              <a:rPr lang="es-MX" sz="1200" dirty="0" smtClean="0">
                <a:hlinkClick r:id="rId19" action="ppaction://hlinksldjump"/>
              </a:rPr>
              <a:t>Exportar Pedido</a:t>
            </a:r>
            <a:endParaRPr lang="es-MX" sz="1200" dirty="0" smtClean="0"/>
          </a:p>
          <a:p>
            <a:pPr marL="457200" indent="-457200">
              <a:buFont typeface="+mj-lt"/>
              <a:buAutoNum type="arabicPeriod" startAt="14"/>
            </a:pPr>
            <a:r>
              <a:rPr lang="es-MX" sz="1200" dirty="0" smtClean="0">
                <a:hlinkClick r:id="rId20" action="ppaction://hlinksldjump"/>
              </a:rPr>
              <a:t>Cancelación de Pedido</a:t>
            </a:r>
            <a:endParaRPr lang="es-MX" sz="1200" dirty="0" smtClean="0"/>
          </a:p>
          <a:p>
            <a:pPr marL="0" indent="0">
              <a:buNone/>
            </a:pPr>
            <a:r>
              <a:rPr lang="es-MX" sz="1200" u="sng" dirty="0" smtClean="0">
                <a:solidFill>
                  <a:srgbClr val="0070C0"/>
                </a:solidFill>
              </a:rPr>
              <a:t>Aplicación IPAD</a:t>
            </a:r>
          </a:p>
          <a:p>
            <a:pPr marL="228600" indent="-228600">
              <a:buFont typeface="+mj-lt"/>
              <a:buAutoNum type="arabicPeriod"/>
            </a:pPr>
            <a:r>
              <a:rPr lang="es-MX" sz="1200" u="sng" dirty="0" smtClean="0">
                <a:solidFill>
                  <a:srgbClr val="0070C0"/>
                </a:solidFill>
                <a:hlinkClick r:id="rId21" action="ppaction://hlinksldjump"/>
              </a:rPr>
              <a:t>Acceso</a:t>
            </a:r>
            <a:endParaRPr lang="es-MX" sz="1200" u="sng" dirty="0" smtClean="0">
              <a:solidFill>
                <a:srgbClr val="0070C0"/>
              </a:solidFill>
            </a:endParaRPr>
          </a:p>
          <a:p>
            <a:pPr marL="228600" indent="-228600">
              <a:buFont typeface="+mj-lt"/>
              <a:buAutoNum type="arabicPeriod"/>
            </a:pPr>
            <a:r>
              <a:rPr lang="es-MX" sz="1200" u="sng" dirty="0" smtClean="0">
                <a:solidFill>
                  <a:srgbClr val="0070C0"/>
                </a:solidFill>
                <a:hlinkClick r:id="rId22" action="ppaction://hlinksldjump"/>
              </a:rPr>
              <a:t>Secciones</a:t>
            </a:r>
            <a:endParaRPr lang="es-MX" sz="1200" u="sng" dirty="0" smtClean="0">
              <a:solidFill>
                <a:srgbClr val="0070C0"/>
              </a:solidFill>
            </a:endParaRPr>
          </a:p>
          <a:p>
            <a:pPr marL="228600" indent="-228600">
              <a:buFont typeface="+mj-lt"/>
              <a:buAutoNum type="arabicPeriod"/>
            </a:pPr>
            <a:r>
              <a:rPr lang="es-MX" sz="1200" u="sng" dirty="0" smtClean="0">
                <a:solidFill>
                  <a:srgbClr val="0070C0"/>
                </a:solidFill>
                <a:hlinkClick r:id="rId23" action="ppaction://hlinksldjump"/>
              </a:rPr>
              <a:t>Apartados</a:t>
            </a:r>
            <a:endParaRPr lang="es-MX" sz="1200" u="sng" dirty="0" smtClean="0">
              <a:solidFill>
                <a:srgbClr val="0070C0"/>
              </a:solidFill>
            </a:endParaRPr>
          </a:p>
          <a:p>
            <a:pPr marL="228600" indent="-228600">
              <a:buFont typeface="+mj-lt"/>
              <a:buAutoNum type="arabicPeriod"/>
            </a:pPr>
            <a:r>
              <a:rPr lang="es-MX" sz="1200" u="sng" dirty="0" smtClean="0">
                <a:solidFill>
                  <a:srgbClr val="0070C0"/>
                </a:solidFill>
                <a:hlinkClick r:id="rId24" action="ppaction://hlinksldjump"/>
              </a:rPr>
              <a:t>Líneas</a:t>
            </a:r>
            <a:endParaRPr lang="es-MX" sz="1200" u="sng" dirty="0" smtClean="0">
              <a:solidFill>
                <a:srgbClr val="0070C0"/>
              </a:solidFill>
            </a:endParaRPr>
          </a:p>
          <a:p>
            <a:pPr marL="228600" indent="-228600">
              <a:buFont typeface="+mj-lt"/>
              <a:buAutoNum type="arabicPeriod"/>
            </a:pPr>
            <a:r>
              <a:rPr lang="es-MX" sz="1200" u="sng" dirty="0" smtClean="0">
                <a:solidFill>
                  <a:srgbClr val="0070C0"/>
                </a:solidFill>
                <a:hlinkClick r:id="rId25" action="ppaction://hlinksldjump"/>
              </a:rPr>
              <a:t>Carro de Compras</a:t>
            </a:r>
            <a:endParaRPr lang="es-MX" sz="1200" u="sng" dirty="0" smtClean="0">
              <a:solidFill>
                <a:srgbClr val="0070C0"/>
              </a:solidFill>
            </a:endParaRPr>
          </a:p>
          <a:p>
            <a:pPr marL="228600" indent="-228600">
              <a:buFont typeface="+mj-lt"/>
              <a:buAutoNum type="arabicPeriod"/>
            </a:pPr>
            <a:r>
              <a:rPr lang="es-MX" sz="1200" u="sng" dirty="0" smtClean="0">
                <a:solidFill>
                  <a:srgbClr val="0070C0"/>
                </a:solidFill>
                <a:hlinkClick r:id="rId26" action="ppaction://hlinksldjump"/>
              </a:rPr>
              <a:t>Menú</a:t>
            </a:r>
            <a:endParaRPr lang="es-MX" sz="1200" u="sng" dirty="0" smtClean="0">
              <a:solidFill>
                <a:srgbClr val="0070C0"/>
              </a:solidFill>
            </a:endParaRPr>
          </a:p>
          <a:p>
            <a:pPr marL="228600" indent="-228600">
              <a:buFont typeface="+mj-lt"/>
              <a:buAutoNum type="arabicPeriod"/>
            </a:pPr>
            <a:r>
              <a:rPr lang="es-MX" sz="1200" u="sng" dirty="0" smtClean="0">
                <a:solidFill>
                  <a:srgbClr val="0070C0"/>
                </a:solidFill>
                <a:hlinkClick r:id="rId27" action="ppaction://hlinksldjump"/>
              </a:rPr>
              <a:t>Listado de Cotizaciones</a:t>
            </a:r>
            <a:endParaRPr lang="es-MX" sz="1200" u="sng" dirty="0" smtClean="0">
              <a:solidFill>
                <a:srgbClr val="0070C0"/>
              </a:solidFill>
            </a:endParaRPr>
          </a:p>
          <a:p>
            <a:pPr marL="228600" indent="-228600">
              <a:buFont typeface="+mj-lt"/>
              <a:buAutoNum type="arabicPeriod"/>
            </a:pPr>
            <a:r>
              <a:rPr lang="es-MX" sz="1200" u="sng" dirty="0" smtClean="0">
                <a:solidFill>
                  <a:srgbClr val="0070C0"/>
                </a:solidFill>
                <a:hlinkClick r:id="rId28" action="ppaction://hlinksldjump"/>
              </a:rPr>
              <a:t>Configuración</a:t>
            </a:r>
            <a:endParaRPr lang="es-MX" sz="1200" u="sng" dirty="0" smtClean="0">
              <a:solidFill>
                <a:srgbClr val="0070C0"/>
              </a:solidFill>
            </a:endParaRPr>
          </a:p>
          <a:p>
            <a:pPr marL="228600" indent="-228600">
              <a:buFont typeface="+mj-lt"/>
              <a:buAutoNum type="arabicPeriod"/>
            </a:pPr>
            <a:r>
              <a:rPr lang="es-MX" sz="1200" u="sng" dirty="0" smtClean="0">
                <a:solidFill>
                  <a:srgbClr val="0070C0"/>
                </a:solidFill>
                <a:hlinkClick r:id="rId29" action="ppaction://hlinksldjump"/>
              </a:rPr>
              <a:t>Plantillas</a:t>
            </a:r>
            <a:endParaRPr lang="es-MX" sz="1200" u="sng" dirty="0" smtClean="0">
              <a:solidFill>
                <a:srgbClr val="0070C0"/>
              </a:solidFill>
            </a:endParaRPr>
          </a:p>
          <a:p>
            <a:pPr marL="228600" indent="-228600">
              <a:buFont typeface="+mj-lt"/>
              <a:buAutoNum type="arabicPeriod"/>
            </a:pPr>
            <a:endParaRPr lang="es-MX" sz="1200" u="sng" dirty="0" smtClean="0">
              <a:solidFill>
                <a:srgbClr val="0070C0"/>
              </a:solidFill>
            </a:endParaRPr>
          </a:p>
          <a:p>
            <a:pPr marL="228600" indent="-228600">
              <a:buFont typeface="+mj-lt"/>
              <a:buAutoNum type="arabicPeriod"/>
            </a:pPr>
            <a:endParaRPr lang="es-MX" sz="1200" u="sng" dirty="0">
              <a:solidFill>
                <a:srgbClr val="0070C0"/>
              </a:solidFill>
            </a:endParaRPr>
          </a:p>
          <a:p>
            <a:pPr marL="457200" indent="-457200">
              <a:buFont typeface="+mj-lt"/>
              <a:buAutoNum type="arabicPeriod" startAt="14"/>
            </a:pPr>
            <a:endParaRPr lang="es-MX" sz="1200" dirty="0" smtClean="0"/>
          </a:p>
          <a:p>
            <a:pPr marL="457200" indent="-457200">
              <a:buFont typeface="+mj-lt"/>
              <a:buAutoNum type="arabicPeriod" startAt="14"/>
            </a:pPr>
            <a:endParaRPr lang="es-MX" sz="1200" dirty="0" smtClean="0"/>
          </a:p>
          <a:p>
            <a:pPr marL="457200" indent="-457200">
              <a:buFont typeface="+mj-lt"/>
              <a:buAutoNum type="arabicPeriod" startAt="14"/>
            </a:pPr>
            <a:endParaRPr lang="es-MX" sz="1200" dirty="0" smtClean="0"/>
          </a:p>
          <a:p>
            <a:pPr marL="457200" indent="-457200">
              <a:buFont typeface="+mj-lt"/>
              <a:buAutoNum type="arabicPeriod" startAt="14"/>
            </a:pPr>
            <a:endParaRPr lang="es-MX" sz="1200" dirty="0" smtClean="0"/>
          </a:p>
          <a:p>
            <a:pPr marL="457200" indent="-457200">
              <a:buFont typeface="+mj-lt"/>
              <a:buAutoNum type="arabicPeriod" startAt="14"/>
            </a:pPr>
            <a:endParaRPr lang="es-MX" dirty="0" smtClean="0"/>
          </a:p>
          <a:p>
            <a:endParaRPr lang="es-MX" dirty="0" smtClean="0"/>
          </a:p>
          <a:p>
            <a:endParaRPr lang="es-MX" dirty="0" smtClean="0"/>
          </a:p>
        </p:txBody>
      </p:sp>
      <p:sp>
        <p:nvSpPr>
          <p:cNvPr id="5" name="Marcador de contenido 2"/>
          <p:cNvSpPr txBox="1">
            <a:spLocks/>
          </p:cNvSpPr>
          <p:nvPr/>
        </p:nvSpPr>
        <p:spPr>
          <a:xfrm>
            <a:off x="8618425" y="840259"/>
            <a:ext cx="3244061" cy="51980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10"/>
            </a:pPr>
            <a:r>
              <a:rPr lang="es-MX" sz="1200" dirty="0" smtClean="0">
                <a:hlinkClick r:id="rId30" action="ppaction://hlinksldjump"/>
              </a:rPr>
              <a:t>Pedidos</a:t>
            </a:r>
            <a:endParaRPr lang="es-MX" sz="1200" dirty="0" smtClean="0"/>
          </a:p>
          <a:p>
            <a:pPr marL="457200" indent="-457200">
              <a:buFont typeface="+mj-lt"/>
              <a:buAutoNum type="arabicPeriod" startAt="10"/>
            </a:pPr>
            <a:r>
              <a:rPr lang="es-MX" sz="1200" u="sng" dirty="0" smtClean="0">
                <a:solidFill>
                  <a:srgbClr val="0070C0"/>
                </a:solidFill>
                <a:hlinkClick r:id="rId31" action="ppaction://hlinksldjump"/>
              </a:rPr>
              <a:t>Clientes</a:t>
            </a:r>
            <a:endParaRPr lang="es-MX" sz="1200" u="sng" dirty="0" smtClean="0">
              <a:solidFill>
                <a:srgbClr val="0070C0"/>
              </a:solidFill>
            </a:endParaRPr>
          </a:p>
          <a:p>
            <a:pPr marL="457200" indent="-457200">
              <a:buFont typeface="+mj-lt"/>
              <a:buAutoNum type="arabicPeriod" startAt="10"/>
            </a:pPr>
            <a:r>
              <a:rPr lang="es-MX" sz="1200" u="sng" dirty="0" smtClean="0">
                <a:solidFill>
                  <a:srgbClr val="0070C0"/>
                </a:solidFill>
                <a:hlinkClick r:id="rId32" action="ppaction://hlinksldjump"/>
              </a:rPr>
              <a:t>Alta Prospecto</a:t>
            </a:r>
            <a:endParaRPr lang="es-MX" sz="1200" u="sng" dirty="0" smtClean="0">
              <a:solidFill>
                <a:srgbClr val="0070C0"/>
              </a:solidFill>
            </a:endParaRPr>
          </a:p>
          <a:p>
            <a:pPr marL="457200" indent="-457200">
              <a:buFont typeface="+mj-lt"/>
              <a:buAutoNum type="arabicPeriod" startAt="10"/>
            </a:pPr>
            <a:r>
              <a:rPr lang="es-MX" sz="1200" u="sng" dirty="0" smtClean="0">
                <a:solidFill>
                  <a:srgbClr val="0070C0"/>
                </a:solidFill>
                <a:hlinkClick r:id="rId33" action="ppaction://hlinksldjump"/>
              </a:rPr>
              <a:t>Generar Cotización</a:t>
            </a:r>
            <a:endParaRPr lang="es-MX" sz="1200" u="sng" dirty="0" smtClean="0">
              <a:solidFill>
                <a:srgbClr val="0070C0"/>
              </a:solidFill>
            </a:endParaRPr>
          </a:p>
          <a:p>
            <a:pPr marL="457200" indent="-457200">
              <a:buFont typeface="+mj-lt"/>
              <a:buAutoNum type="arabicPeriod" startAt="10"/>
            </a:pPr>
            <a:r>
              <a:rPr lang="es-MX" sz="1200" u="sng" dirty="0" smtClean="0">
                <a:solidFill>
                  <a:srgbClr val="0070C0"/>
                </a:solidFill>
                <a:hlinkClick r:id="rId34" action="ppaction://hlinksldjump"/>
              </a:rPr>
              <a:t>Generar Plantilla</a:t>
            </a:r>
            <a:endParaRPr lang="es-MX" sz="1200" u="sng" dirty="0" smtClean="0">
              <a:solidFill>
                <a:srgbClr val="0070C0"/>
              </a:solidFill>
            </a:endParaRPr>
          </a:p>
          <a:p>
            <a:pPr marL="457200" indent="-457200">
              <a:buFont typeface="+mj-lt"/>
              <a:buAutoNum type="arabicPeriod" startAt="10"/>
            </a:pPr>
            <a:r>
              <a:rPr lang="es-MX" sz="1200" u="sng" dirty="0" smtClean="0">
                <a:solidFill>
                  <a:srgbClr val="0070C0"/>
                </a:solidFill>
                <a:hlinkClick r:id="rId35" action="ppaction://hlinksldjump"/>
              </a:rPr>
              <a:t>Generar Pedido </a:t>
            </a:r>
            <a:endParaRPr lang="es-MX" sz="1200" u="sng" dirty="0" smtClean="0">
              <a:solidFill>
                <a:srgbClr val="0070C0"/>
              </a:solidFill>
            </a:endParaRPr>
          </a:p>
          <a:p>
            <a:pPr marL="457200" indent="-457200">
              <a:buFont typeface="+mj-lt"/>
              <a:buAutoNum type="arabicPeriod" startAt="10"/>
            </a:pPr>
            <a:r>
              <a:rPr lang="es-MX" sz="1200" u="sng" dirty="0" smtClean="0">
                <a:solidFill>
                  <a:srgbClr val="0070C0"/>
                </a:solidFill>
                <a:hlinkClick r:id="rId36" action="ppaction://hlinksldjump"/>
              </a:rPr>
              <a:t>Agregar Articulo</a:t>
            </a:r>
            <a:endParaRPr lang="es-MX" sz="1200" u="sng" dirty="0" smtClean="0">
              <a:solidFill>
                <a:srgbClr val="0070C0"/>
              </a:solidFill>
            </a:endParaRPr>
          </a:p>
          <a:p>
            <a:pPr marL="457200" indent="-457200">
              <a:buFont typeface="+mj-lt"/>
              <a:buAutoNum type="arabicPeriod" startAt="10"/>
            </a:pPr>
            <a:endParaRPr lang="es-MX" sz="1200" u="sng" dirty="0" smtClean="0">
              <a:solidFill>
                <a:srgbClr val="0070C0"/>
              </a:solidFill>
            </a:endParaRPr>
          </a:p>
          <a:p>
            <a:pPr marL="457200" indent="-457200">
              <a:buFont typeface="+mj-lt"/>
              <a:buAutoNum type="arabicPeriod" startAt="10"/>
            </a:pPr>
            <a:endParaRPr lang="es-MX" sz="1200" u="sng" dirty="0" smtClean="0">
              <a:solidFill>
                <a:srgbClr val="0070C0"/>
              </a:solidFill>
            </a:endParaRPr>
          </a:p>
          <a:p>
            <a:pPr marL="457200" indent="-457200">
              <a:buFont typeface="+mj-lt"/>
              <a:buAutoNum type="arabicPeriod" startAt="10"/>
            </a:pPr>
            <a:endParaRPr lang="es-MX" sz="1200" u="sng" dirty="0" smtClean="0">
              <a:solidFill>
                <a:srgbClr val="0070C0"/>
              </a:solidFill>
            </a:endParaRPr>
          </a:p>
          <a:p>
            <a:pPr marL="228600" indent="-228600">
              <a:buFont typeface="+mj-lt"/>
              <a:buAutoNum type="arabicPeriod"/>
            </a:pPr>
            <a:endParaRPr lang="es-MX" sz="1200" u="sng" dirty="0" smtClean="0">
              <a:solidFill>
                <a:srgbClr val="0070C0"/>
              </a:solidFill>
            </a:endParaRPr>
          </a:p>
          <a:p>
            <a:pPr marL="228600" indent="-228600">
              <a:buFont typeface="+mj-lt"/>
              <a:buAutoNum type="arabicPeriod"/>
            </a:pPr>
            <a:endParaRPr lang="es-MX" sz="1200" u="sng" dirty="0">
              <a:solidFill>
                <a:srgbClr val="0070C0"/>
              </a:solidFill>
            </a:endParaRPr>
          </a:p>
          <a:p>
            <a:pPr marL="457200" indent="-457200">
              <a:buFont typeface="+mj-lt"/>
              <a:buAutoNum type="arabicPeriod" startAt="14"/>
            </a:pPr>
            <a:endParaRPr lang="es-MX" sz="1200" dirty="0" smtClean="0"/>
          </a:p>
          <a:p>
            <a:pPr marL="457200" indent="-457200">
              <a:buFont typeface="+mj-lt"/>
              <a:buAutoNum type="arabicPeriod" startAt="14"/>
            </a:pPr>
            <a:endParaRPr lang="es-MX" sz="1200" dirty="0" smtClean="0"/>
          </a:p>
          <a:p>
            <a:pPr marL="457200" indent="-457200">
              <a:buFont typeface="+mj-lt"/>
              <a:buAutoNum type="arabicPeriod" startAt="14"/>
            </a:pPr>
            <a:endParaRPr lang="es-MX" sz="1200" dirty="0" smtClean="0"/>
          </a:p>
          <a:p>
            <a:pPr marL="457200" indent="-457200">
              <a:buFont typeface="+mj-lt"/>
              <a:buAutoNum type="arabicPeriod" startAt="14"/>
            </a:pPr>
            <a:endParaRPr lang="es-MX" sz="1200" dirty="0" smtClean="0"/>
          </a:p>
          <a:p>
            <a:pPr marL="457200" indent="-457200">
              <a:buFont typeface="+mj-lt"/>
              <a:buAutoNum type="arabicPeriod" startAt="14"/>
            </a:pPr>
            <a:endParaRPr lang="es-MX" dirty="0" smtClean="0"/>
          </a:p>
          <a:p>
            <a:endParaRPr lang="es-MX" dirty="0" smtClean="0"/>
          </a:p>
          <a:p>
            <a:endParaRPr lang="es-MX" dirty="0" smtClean="0"/>
          </a:p>
        </p:txBody>
      </p:sp>
    </p:spTree>
    <p:extLst>
      <p:ext uri="{BB962C8B-B14F-4D97-AF65-F5344CB8AC3E}">
        <p14:creationId xmlns:p14="http://schemas.microsoft.com/office/powerpoint/2010/main" val="18469038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Tablero de Solicitudes</a:t>
            </a:r>
          </a:p>
        </p:txBody>
      </p:sp>
      <p:sp>
        <p:nvSpPr>
          <p:cNvPr id="3" name="Marcador de contenido 2"/>
          <p:cNvSpPr>
            <a:spLocks noGrp="1"/>
          </p:cNvSpPr>
          <p:nvPr>
            <p:ph idx="1"/>
          </p:nvPr>
        </p:nvSpPr>
        <p:spPr/>
        <p:txBody>
          <a:bodyPr/>
          <a:lstStyle/>
          <a:p>
            <a:r>
              <a:rPr lang="es-MX" dirty="0" smtClean="0"/>
              <a:t>9.-En caso de que la solicitud este autorizada podrá descargar el contrato del comodato en PDF.</a:t>
            </a:r>
          </a:p>
          <a:p>
            <a:endParaRPr lang="es-MX" dirty="0"/>
          </a:p>
        </p:txBody>
      </p:sp>
      <p:pic>
        <p:nvPicPr>
          <p:cNvPr id="4" name="Imagen 3"/>
          <p:cNvPicPr>
            <a:picLocks noChangeAspect="1"/>
          </p:cNvPicPr>
          <p:nvPr/>
        </p:nvPicPr>
        <p:blipFill>
          <a:blip r:embed="rId2"/>
          <a:stretch>
            <a:fillRect/>
          </a:stretch>
        </p:blipFill>
        <p:spPr>
          <a:xfrm>
            <a:off x="1160483" y="2963941"/>
            <a:ext cx="6550285" cy="1904621"/>
          </a:xfrm>
          <a:prstGeom prst="rect">
            <a:avLst/>
          </a:prstGeom>
        </p:spPr>
      </p:pic>
      <p:pic>
        <p:nvPicPr>
          <p:cNvPr id="5" name="Imagen 4"/>
          <p:cNvPicPr>
            <a:picLocks noChangeAspect="1"/>
          </p:cNvPicPr>
          <p:nvPr/>
        </p:nvPicPr>
        <p:blipFill>
          <a:blip r:embed="rId3"/>
          <a:stretch>
            <a:fillRect/>
          </a:stretch>
        </p:blipFill>
        <p:spPr>
          <a:xfrm>
            <a:off x="8070652" y="2429931"/>
            <a:ext cx="3204989" cy="3547537"/>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900952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Detalle de Solicitud</a:t>
            </a:r>
            <a:endParaRPr lang="es-MX" dirty="0"/>
          </a:p>
        </p:txBody>
      </p:sp>
      <p:sp>
        <p:nvSpPr>
          <p:cNvPr id="3" name="Marcador de contenido 2"/>
          <p:cNvSpPr>
            <a:spLocks noGrp="1"/>
          </p:cNvSpPr>
          <p:nvPr>
            <p:ph idx="1"/>
          </p:nvPr>
        </p:nvSpPr>
        <p:spPr/>
        <p:txBody>
          <a:bodyPr/>
          <a:lstStyle/>
          <a:p>
            <a:r>
              <a:rPr lang="es-MX" dirty="0" smtClean="0"/>
              <a:t>10.-Al dar clic sobre el nombre del cliente en el listado de Solicitudes este abrirá el detalle de la solicitud, permitiendo a los gerentes autorizarla o rechazarla (ingresando un motivo del rechazo); Al autorizarla la solicitud pasará a </a:t>
            </a:r>
            <a:r>
              <a:rPr lang="es-MX" dirty="0" err="1" smtClean="0"/>
              <a:t>Intelisis</a:t>
            </a:r>
            <a:r>
              <a:rPr lang="es-MX" dirty="0" smtClean="0"/>
              <a:t> como un Comodato.</a:t>
            </a:r>
          </a:p>
          <a:p>
            <a:endParaRPr lang="es-MX" dirty="0" smtClean="0"/>
          </a:p>
        </p:txBody>
      </p:sp>
      <p:pic>
        <p:nvPicPr>
          <p:cNvPr id="4" name="Imagen 3"/>
          <p:cNvPicPr>
            <a:picLocks noChangeAspect="1"/>
          </p:cNvPicPr>
          <p:nvPr/>
        </p:nvPicPr>
        <p:blipFill>
          <a:blip r:embed="rId2"/>
          <a:stretch>
            <a:fillRect/>
          </a:stretch>
        </p:blipFill>
        <p:spPr>
          <a:xfrm>
            <a:off x="1223962" y="2854411"/>
            <a:ext cx="5951195" cy="2742938"/>
          </a:xfrm>
          <a:prstGeom prst="rect">
            <a:avLst/>
          </a:prstGeom>
        </p:spPr>
      </p:pic>
      <p:pic>
        <p:nvPicPr>
          <p:cNvPr id="5" name="Imagen 4"/>
          <p:cNvPicPr>
            <a:picLocks noChangeAspect="1"/>
          </p:cNvPicPr>
          <p:nvPr/>
        </p:nvPicPr>
        <p:blipFill>
          <a:blip r:embed="rId3"/>
          <a:stretch>
            <a:fillRect/>
          </a:stretch>
        </p:blipFill>
        <p:spPr>
          <a:xfrm>
            <a:off x="7501207" y="3166417"/>
            <a:ext cx="3781155" cy="1693907"/>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702980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Comodato en ERP</a:t>
            </a:r>
            <a:endParaRPr lang="es-MX" dirty="0"/>
          </a:p>
        </p:txBody>
      </p:sp>
      <p:pic>
        <p:nvPicPr>
          <p:cNvPr id="4" name="Marcador de contenido 3"/>
          <p:cNvPicPr>
            <a:picLocks noGrp="1" noChangeAspect="1"/>
          </p:cNvPicPr>
          <p:nvPr>
            <p:ph idx="1"/>
          </p:nvPr>
        </p:nvPicPr>
        <p:blipFill>
          <a:blip r:embed="rId2"/>
          <a:stretch>
            <a:fillRect/>
          </a:stretch>
        </p:blipFill>
        <p:spPr>
          <a:xfrm>
            <a:off x="1904841" y="1803263"/>
            <a:ext cx="8208323" cy="4233261"/>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712041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Reporte de ventas</a:t>
            </a:r>
            <a:endParaRPr lang="es-MX" dirty="0"/>
          </a:p>
        </p:txBody>
      </p:sp>
      <p:sp>
        <p:nvSpPr>
          <p:cNvPr id="3" name="Marcador de contenido 2"/>
          <p:cNvSpPr>
            <a:spLocks noGrp="1"/>
          </p:cNvSpPr>
          <p:nvPr>
            <p:ph idx="1"/>
          </p:nvPr>
        </p:nvSpPr>
        <p:spPr>
          <a:xfrm>
            <a:off x="1097281" y="1845734"/>
            <a:ext cx="4389120" cy="4386624"/>
          </a:xfrm>
        </p:spPr>
        <p:txBody>
          <a:bodyPr>
            <a:normAutofit/>
          </a:bodyPr>
          <a:lstStyle/>
          <a:p>
            <a:r>
              <a:rPr lang="es-MX" dirty="0" smtClean="0"/>
              <a:t>En reporte de ventas se manejan las siguientes opciones:</a:t>
            </a:r>
          </a:p>
          <a:p>
            <a:r>
              <a:rPr lang="es-MX" b="1" dirty="0" smtClean="0"/>
              <a:t>1.- Ventas</a:t>
            </a:r>
            <a:r>
              <a:rPr lang="es-MX" dirty="0" smtClean="0"/>
              <a:t>: Muestra los datos más concretos de una venta.</a:t>
            </a:r>
          </a:p>
          <a:p>
            <a:r>
              <a:rPr lang="es-MX" b="1" dirty="0" smtClean="0"/>
              <a:t>2.- Ventas Detalle: </a:t>
            </a:r>
            <a:r>
              <a:rPr lang="es-MX" dirty="0" smtClean="0"/>
              <a:t>Muestra los reportes más detallados como artículos, claves, cantidad, etc.</a:t>
            </a:r>
          </a:p>
          <a:p>
            <a:r>
              <a:rPr lang="es-MX" b="1" dirty="0" smtClean="0"/>
              <a:t>3.- Reporte de embarques: </a:t>
            </a:r>
            <a:r>
              <a:rPr lang="es-MX" dirty="0" smtClean="0"/>
              <a:t>Este reporta el seguimiento de pedidos embarcados, en foco verde los que llevan menos de 48 horas, en rojo mas de 48 horas y los que no aparecen es porque ya fueron entregados.</a:t>
            </a:r>
            <a:endParaRPr lang="es-MX" b="1" dirty="0" smtClean="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591" y="2385155"/>
            <a:ext cx="5585089" cy="2691753"/>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3040608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Inventarios</a:t>
            </a:r>
            <a:endParaRPr lang="es-MX" dirty="0"/>
          </a:p>
        </p:txBody>
      </p:sp>
      <p:sp>
        <p:nvSpPr>
          <p:cNvPr id="3" name="Marcador de contenido 2"/>
          <p:cNvSpPr>
            <a:spLocks noGrp="1"/>
          </p:cNvSpPr>
          <p:nvPr>
            <p:ph idx="1"/>
          </p:nvPr>
        </p:nvSpPr>
        <p:spPr/>
        <p:txBody>
          <a:bodyPr/>
          <a:lstStyle/>
          <a:p>
            <a:pPr marL="0" indent="0">
              <a:buNone/>
            </a:pPr>
            <a:r>
              <a:rPr lang="es-MX" dirty="0" smtClean="0"/>
              <a:t>Se consultan las existencias de artículos en todos los almacenes separados por Subcuentas, a través de la clave del producto.</a:t>
            </a:r>
            <a:endParaRPr lang="es-MX"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7708" r="3628" b="5227"/>
          <a:stretch/>
        </p:blipFill>
        <p:spPr>
          <a:xfrm>
            <a:off x="1097280" y="2766184"/>
            <a:ext cx="9627628" cy="3361386"/>
          </a:xfrm>
          <a:prstGeom prst="rect">
            <a:avLst/>
          </a:prstGeom>
          <a:ln>
            <a:noFill/>
          </a:ln>
          <a:effectLst>
            <a:outerShdw blurRad="292100" dist="139700" dir="2700000" algn="tl" rotWithShape="0">
              <a:srgbClr val="333333">
                <a:alpha val="65000"/>
              </a:srgbClr>
            </a:outerShdw>
          </a:effectLst>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41049800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Proceso para exportar una Plantilla o cotización.</a:t>
            </a:r>
            <a:endParaRPr lang="es-MX" dirty="0"/>
          </a:p>
        </p:txBody>
      </p:sp>
      <p:sp>
        <p:nvSpPr>
          <p:cNvPr id="3" name="Marcador de contenido 2"/>
          <p:cNvSpPr>
            <a:spLocks noGrp="1"/>
          </p:cNvSpPr>
          <p:nvPr>
            <p:ph idx="1"/>
          </p:nvPr>
        </p:nvSpPr>
        <p:spPr>
          <a:xfrm>
            <a:off x="1097280" y="1845733"/>
            <a:ext cx="10058400" cy="4593703"/>
          </a:xfrm>
        </p:spPr>
        <p:txBody>
          <a:bodyPr/>
          <a:lstStyle/>
          <a:p>
            <a:pPr marL="0" indent="0">
              <a:buNone/>
            </a:pPr>
            <a:r>
              <a:rPr lang="es-MX" b="1" dirty="0" smtClean="0"/>
              <a:t>Precios plantilla</a:t>
            </a:r>
            <a:r>
              <a:rPr lang="es-MX" dirty="0" smtClean="0"/>
              <a:t>: Tiene una duración de 3 meses y es exclusiva para cada cliente.</a:t>
            </a:r>
          </a:p>
          <a:p>
            <a:pPr marL="0" indent="0">
              <a:buNone/>
            </a:pPr>
            <a:r>
              <a:rPr lang="es-MX" b="1" dirty="0" smtClean="0"/>
              <a:t>Cotizaciones: </a:t>
            </a:r>
            <a:r>
              <a:rPr lang="es-MX" dirty="0" smtClean="0"/>
              <a:t>Estas se realizan para clientes y prospectos.</a:t>
            </a:r>
          </a:p>
          <a:p>
            <a:r>
              <a:rPr lang="es-MX" b="1" dirty="0" smtClean="0"/>
              <a:t>1</a:t>
            </a:r>
            <a:r>
              <a:rPr lang="es-MX" dirty="0" smtClean="0"/>
              <a:t>. Selección del cliente: Directorio-&gt;Cliente/prospecto.</a:t>
            </a:r>
          </a:p>
          <a:p>
            <a:r>
              <a:rPr lang="es-MX" b="1" dirty="0" smtClean="0"/>
              <a:t>2. </a:t>
            </a:r>
            <a:r>
              <a:rPr lang="es-MX" dirty="0" smtClean="0"/>
              <a:t>Aparece en la parte media superior el cliente/prospecto seleccionado.  </a:t>
            </a:r>
          </a:p>
          <a:p>
            <a:endParaRPr lang="es-MX" dirty="0" smtClean="0"/>
          </a:p>
          <a:p>
            <a:endParaRPr lang="es-MX" dirty="0"/>
          </a:p>
          <a:p>
            <a:r>
              <a:rPr lang="es-MX" b="1" dirty="0" smtClean="0"/>
              <a:t>3. </a:t>
            </a:r>
            <a:r>
              <a:rPr lang="es-MX" dirty="0" smtClean="0"/>
              <a:t>Búsqueda de los productos por la barra de navegación: ejemplo buscamos “</a:t>
            </a:r>
            <a:r>
              <a:rPr lang="es-MX" dirty="0" err="1" smtClean="0"/>
              <a:t>bp</a:t>
            </a:r>
            <a:r>
              <a:rPr lang="es-MX" dirty="0" smtClean="0"/>
              <a:t>”.</a:t>
            </a:r>
          </a:p>
          <a:p>
            <a:endParaRPr lang="es-MX" dirty="0"/>
          </a:p>
        </p:txBody>
      </p:sp>
      <p:pic>
        <p:nvPicPr>
          <p:cNvPr id="4" name="Imagen 3"/>
          <p:cNvPicPr>
            <a:picLocks noChangeAspect="1"/>
          </p:cNvPicPr>
          <p:nvPr/>
        </p:nvPicPr>
        <p:blipFill rotWithShape="1">
          <a:blip r:embed="rId2"/>
          <a:srcRect t="17106"/>
          <a:stretch/>
        </p:blipFill>
        <p:spPr>
          <a:xfrm>
            <a:off x="6979301" y="2589956"/>
            <a:ext cx="1581618" cy="620016"/>
          </a:xfrm>
          <a:prstGeom prst="rect">
            <a:avLst/>
          </a:prstGeom>
        </p:spPr>
      </p:pic>
      <p:pic>
        <p:nvPicPr>
          <p:cNvPr id="5" name="Imagen 4"/>
          <p:cNvPicPr>
            <a:picLocks noChangeAspect="1"/>
          </p:cNvPicPr>
          <p:nvPr/>
        </p:nvPicPr>
        <p:blipFill rotWithShape="1">
          <a:blip r:embed="rId3"/>
          <a:srcRect l="3992" t="14040" r="7791" b="9432"/>
          <a:stretch/>
        </p:blipFill>
        <p:spPr>
          <a:xfrm>
            <a:off x="1368415" y="3588192"/>
            <a:ext cx="4758065" cy="698973"/>
          </a:xfrm>
          <a:prstGeom prst="rect">
            <a:avLst/>
          </a:prstGeom>
        </p:spPr>
      </p:pic>
      <p:pic>
        <p:nvPicPr>
          <p:cNvPr id="8" name="Imagen 7"/>
          <p:cNvPicPr>
            <a:picLocks noChangeAspect="1"/>
          </p:cNvPicPr>
          <p:nvPr/>
        </p:nvPicPr>
        <p:blipFill>
          <a:blip r:embed="rId4"/>
          <a:stretch>
            <a:fillRect/>
          </a:stretch>
        </p:blipFill>
        <p:spPr>
          <a:xfrm>
            <a:off x="1368415" y="5088305"/>
            <a:ext cx="2760997" cy="801927"/>
          </a:xfrm>
          <a:prstGeom prst="rect">
            <a:avLst/>
          </a:prstGeom>
        </p:spPr>
      </p:pic>
      <p:sp>
        <p:nvSpPr>
          <p:cNvPr id="7" name="Elipse 6">
            <a:hlinkClick r:id="rId5"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7298752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862885"/>
            <a:ext cx="10058400" cy="4577795"/>
          </a:xfrm>
        </p:spPr>
        <p:txBody>
          <a:bodyPr/>
          <a:lstStyle/>
          <a:p>
            <a:r>
              <a:rPr lang="es-MX" b="1" dirty="0" smtClean="0"/>
              <a:t>4</a:t>
            </a:r>
            <a:r>
              <a:rPr lang="es-MX" dirty="0" smtClean="0"/>
              <a:t>.Posibles artículos: Se selecciona agregar a Carrito parecerá una ventana emergente para seleccionar el articulo o bien </a:t>
            </a:r>
            <a:r>
              <a:rPr lang="es-MX" dirty="0"/>
              <a:t>V</a:t>
            </a:r>
            <a:r>
              <a:rPr lang="es-MX" dirty="0" smtClean="0"/>
              <a:t>er detalles.</a:t>
            </a:r>
          </a:p>
          <a:p>
            <a:endParaRPr lang="es-MX" dirty="0"/>
          </a:p>
        </p:txBody>
      </p:sp>
      <p:cxnSp>
        <p:nvCxnSpPr>
          <p:cNvPr id="9" name="Conector recto de flecha 8"/>
          <p:cNvCxnSpPr/>
          <p:nvPr/>
        </p:nvCxnSpPr>
        <p:spPr>
          <a:xfrm flipV="1">
            <a:off x="6236337" y="2884868"/>
            <a:ext cx="854977" cy="5441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6236712" y="4777578"/>
            <a:ext cx="839796" cy="4544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63" y="2682331"/>
            <a:ext cx="5395556" cy="2702823"/>
          </a:xfrm>
          <a:prstGeom prst="rect">
            <a:avLst/>
          </a:prstGeom>
        </p:spPr>
      </p:pic>
      <p:pic>
        <p:nvPicPr>
          <p:cNvPr id="14" name="Imagen 13"/>
          <p:cNvPicPr>
            <a:picLocks noChangeAspect="1"/>
          </p:cNvPicPr>
          <p:nvPr/>
        </p:nvPicPr>
        <p:blipFill rotWithShape="1">
          <a:blip r:embed="rId3"/>
          <a:srcRect l="1100" t="1234" r="1196" b="1021"/>
          <a:stretch/>
        </p:blipFill>
        <p:spPr>
          <a:xfrm>
            <a:off x="7091314" y="1895500"/>
            <a:ext cx="4079172" cy="1820778"/>
          </a:xfrm>
          <a:prstGeom prst="rect">
            <a:avLst/>
          </a:prstGeom>
        </p:spPr>
      </p:pic>
      <p:pic>
        <p:nvPicPr>
          <p:cNvPr id="15" name="Imagen 14"/>
          <p:cNvPicPr>
            <a:picLocks noChangeAspect="1"/>
          </p:cNvPicPr>
          <p:nvPr/>
        </p:nvPicPr>
        <p:blipFill rotWithShape="1">
          <a:blip r:embed="rId4"/>
          <a:srcRect l="656" t="1057"/>
          <a:stretch/>
        </p:blipFill>
        <p:spPr>
          <a:xfrm>
            <a:off x="7091314" y="4003555"/>
            <a:ext cx="4456866" cy="2329778"/>
          </a:xfrm>
          <a:prstGeom prst="rect">
            <a:avLst/>
          </a:prstGeom>
        </p:spPr>
      </p:pic>
      <p:sp>
        <p:nvSpPr>
          <p:cNvPr id="8" name="Elipse 7">
            <a:hlinkClick r:id="rId5"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2251974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09318"/>
            <a:ext cx="10867194" cy="1450757"/>
          </a:xfrm>
        </p:spPr>
        <p:txBody>
          <a:bodyPr/>
          <a:lstStyle/>
          <a:p>
            <a:r>
              <a:rPr lang="es-MX" dirty="0" smtClean="0"/>
              <a:t>Agregar a </a:t>
            </a:r>
            <a:r>
              <a:rPr lang="es-MX" dirty="0"/>
              <a:t>c</a:t>
            </a:r>
            <a:r>
              <a:rPr lang="es-MX" dirty="0" smtClean="0"/>
              <a:t>arrito desde Detalle de Producto:</a:t>
            </a:r>
            <a:endParaRPr lang="es-MX" dirty="0"/>
          </a:p>
        </p:txBody>
      </p:sp>
      <p:sp>
        <p:nvSpPr>
          <p:cNvPr id="3" name="Marcador de contenido 2"/>
          <p:cNvSpPr>
            <a:spLocks noGrp="1"/>
          </p:cNvSpPr>
          <p:nvPr>
            <p:ph idx="1"/>
          </p:nvPr>
        </p:nvSpPr>
        <p:spPr>
          <a:xfrm>
            <a:off x="1097280" y="1845733"/>
            <a:ext cx="10058400" cy="4490673"/>
          </a:xfrm>
        </p:spPr>
        <p:txBody>
          <a:bodyPr>
            <a:normAutofit lnSpcReduction="10000"/>
          </a:bodyPr>
          <a:lstStyle/>
          <a:p>
            <a:r>
              <a:rPr lang="es-MX" b="1" dirty="0" smtClean="0"/>
              <a:t>5. </a:t>
            </a:r>
            <a:r>
              <a:rPr lang="es-MX" dirty="0" smtClean="0"/>
              <a:t>Elegir el precio, cantidad de artículos, disponibles en almacén, agregar a carrito</a:t>
            </a:r>
            <a:r>
              <a:rPr lang="es-MX" dirty="0"/>
              <a:t> </a:t>
            </a:r>
            <a:r>
              <a:rPr lang="es-MX" dirty="0" smtClean="0"/>
              <a:t>(En algunos artículos varia la disponibilidad en almacén ya que están dividido en subcuentas u opciones).</a:t>
            </a:r>
          </a:p>
          <a:p>
            <a:endParaRPr lang="es-MX" dirty="0"/>
          </a:p>
          <a:p>
            <a:endParaRPr lang="es-MX" dirty="0" smtClean="0"/>
          </a:p>
          <a:p>
            <a:endParaRPr lang="es-MX" dirty="0"/>
          </a:p>
          <a:p>
            <a:endParaRPr lang="es-MX" dirty="0" smtClean="0"/>
          </a:p>
          <a:p>
            <a:endParaRPr lang="es-MX" dirty="0"/>
          </a:p>
          <a:p>
            <a:endParaRPr lang="es-MX" dirty="0" smtClean="0"/>
          </a:p>
          <a:p>
            <a:endParaRPr lang="es-MX" dirty="0" smtClean="0"/>
          </a:p>
          <a:p>
            <a:endParaRPr lang="es-MX" dirty="0"/>
          </a:p>
          <a:p>
            <a:r>
              <a:rPr lang="es-MX" dirty="0" smtClean="0"/>
              <a:t>*Cuando el articulo se agrega aparece un mensaje en la parte inferior derecha. </a:t>
            </a:r>
            <a:endParaRPr lang="es-MX"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17489"/>
          <a:stretch/>
        </p:blipFill>
        <p:spPr>
          <a:xfrm>
            <a:off x="1097280" y="2822329"/>
            <a:ext cx="4942912" cy="2416044"/>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3"/>
          <a:srcRect l="12597" t="56485"/>
          <a:stretch/>
        </p:blipFill>
        <p:spPr>
          <a:xfrm>
            <a:off x="9364438" y="5723912"/>
            <a:ext cx="2296634" cy="406376"/>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9204" t="7129"/>
          <a:stretch/>
        </p:blipFill>
        <p:spPr>
          <a:xfrm>
            <a:off x="6285196" y="2758109"/>
            <a:ext cx="4970939" cy="2480263"/>
          </a:xfrm>
          <a:prstGeom prst="rect">
            <a:avLst/>
          </a:prstGeom>
          <a:ln>
            <a:noFill/>
          </a:ln>
          <a:effectLst>
            <a:outerShdw blurRad="292100" dist="139700" dir="2700000" algn="tl" rotWithShape="0">
              <a:srgbClr val="333333">
                <a:alpha val="65000"/>
              </a:srgbClr>
            </a:outerShdw>
          </a:effectLst>
        </p:spPr>
      </p:pic>
      <p:sp>
        <p:nvSpPr>
          <p:cNvPr id="8" name="Elipse 7">
            <a:hlinkClick r:id="rId5"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5441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1845733"/>
            <a:ext cx="9801092" cy="4361883"/>
          </a:xfrm>
        </p:spPr>
        <p:txBody>
          <a:bodyPr/>
          <a:lstStyle/>
          <a:p>
            <a:r>
              <a:rPr lang="es-MX" b="1" dirty="0" smtClean="0"/>
              <a:t>6. </a:t>
            </a:r>
            <a:r>
              <a:rPr lang="es-MX" dirty="0" smtClean="0"/>
              <a:t>Al terminar de elegir todo los artículos, click sobre Carrito de compras.</a:t>
            </a:r>
          </a:p>
          <a:p>
            <a:endParaRPr lang="es-MX" dirty="0"/>
          </a:p>
          <a:p>
            <a:endParaRPr lang="es-MX" dirty="0" smtClean="0"/>
          </a:p>
          <a:p>
            <a:endParaRPr lang="es-MX" dirty="0"/>
          </a:p>
          <a:p>
            <a:endParaRPr lang="es-MX" dirty="0" smtClean="0"/>
          </a:p>
          <a:p>
            <a:endParaRPr lang="es-MX" dirty="0"/>
          </a:p>
          <a:p>
            <a:endParaRPr lang="es-MX" dirty="0" smtClean="0"/>
          </a:p>
          <a:p>
            <a:endParaRPr lang="es-MX" dirty="0"/>
          </a:p>
          <a:p>
            <a:r>
              <a:rPr lang="es-MX" dirty="0" smtClean="0"/>
              <a:t>**Cuando los productos tienen un * tienen que seleccionar un precio autorizado(aplica solo en plantillas).  </a:t>
            </a:r>
            <a:endParaRPr lang="es-MX" dirty="0"/>
          </a:p>
        </p:txBody>
      </p:sp>
      <p:pic>
        <p:nvPicPr>
          <p:cNvPr id="4" name="Imagen 3"/>
          <p:cNvPicPr>
            <a:picLocks noChangeAspect="1"/>
          </p:cNvPicPr>
          <p:nvPr/>
        </p:nvPicPr>
        <p:blipFill rotWithShape="1">
          <a:blip r:embed="rId2"/>
          <a:srcRect l="37423" t="11241" r="20517" b="31491"/>
          <a:stretch/>
        </p:blipFill>
        <p:spPr>
          <a:xfrm>
            <a:off x="1961894" y="3452642"/>
            <a:ext cx="1915171" cy="647040"/>
          </a:xfrm>
          <a:prstGeom prst="rect">
            <a:avLst/>
          </a:prstGeom>
        </p:spPr>
      </p:pic>
      <p:pic>
        <p:nvPicPr>
          <p:cNvPr id="5" name="Imagen 4"/>
          <p:cNvPicPr>
            <a:picLocks noChangeAspect="1"/>
          </p:cNvPicPr>
          <p:nvPr/>
        </p:nvPicPr>
        <p:blipFill>
          <a:blip r:embed="rId3"/>
          <a:stretch>
            <a:fillRect/>
          </a:stretch>
        </p:blipFill>
        <p:spPr>
          <a:xfrm>
            <a:off x="4741678" y="2239659"/>
            <a:ext cx="5340840" cy="3235509"/>
          </a:xfrm>
          <a:prstGeom prst="rect">
            <a:avLst/>
          </a:prstGeom>
        </p:spPr>
      </p:pic>
      <p:sp>
        <p:nvSpPr>
          <p:cNvPr id="6" name="Flecha derecha 5"/>
          <p:cNvSpPr/>
          <p:nvPr/>
        </p:nvSpPr>
        <p:spPr>
          <a:xfrm>
            <a:off x="3945158" y="3564314"/>
            <a:ext cx="765544" cy="423697"/>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7123359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Agregar precio sugerido:</a:t>
            </a:r>
            <a:endParaRPr lang="es-MX" dirty="0"/>
          </a:p>
        </p:txBody>
      </p:sp>
      <p:sp>
        <p:nvSpPr>
          <p:cNvPr id="3" name="Marcador de contenido 2"/>
          <p:cNvSpPr>
            <a:spLocks noGrp="1"/>
          </p:cNvSpPr>
          <p:nvPr>
            <p:ph idx="1"/>
          </p:nvPr>
        </p:nvSpPr>
        <p:spPr>
          <a:xfrm>
            <a:off x="1097280" y="1845734"/>
            <a:ext cx="10058400" cy="4448740"/>
          </a:xfrm>
        </p:spPr>
        <p:txBody>
          <a:bodyPr>
            <a:normAutofit lnSpcReduction="10000"/>
          </a:bodyPr>
          <a:lstStyle/>
          <a:p>
            <a:r>
              <a:rPr lang="es-MX" dirty="0" smtClean="0"/>
              <a:t>7. </a:t>
            </a:r>
            <a:r>
              <a:rPr lang="es-MX" dirty="0"/>
              <a:t>C</a:t>
            </a:r>
            <a:r>
              <a:rPr lang="es-MX" dirty="0" smtClean="0"/>
              <a:t>lick sobre la pestaña debajo de los precios se captura el precio  sugerido, posteriormente se da en guardar.</a:t>
            </a:r>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r>
              <a:rPr lang="es-MX" dirty="0" smtClean="0"/>
              <a:t>Cuando ya están capturados los precios, de lado derecho se muestra las siguientes opciones: Generar PDF, Generar Plantilla o Guardar cotización.</a:t>
            </a:r>
            <a:endParaRPr lang="es-MX" dirty="0"/>
          </a:p>
        </p:txBody>
      </p:sp>
      <p:pic>
        <p:nvPicPr>
          <p:cNvPr id="4" name="Imagen 3"/>
          <p:cNvPicPr>
            <a:picLocks noChangeAspect="1"/>
          </p:cNvPicPr>
          <p:nvPr/>
        </p:nvPicPr>
        <p:blipFill rotWithShape="1">
          <a:blip r:embed="rId2"/>
          <a:srcRect l="-1" r="495" b="3992"/>
          <a:stretch/>
        </p:blipFill>
        <p:spPr>
          <a:xfrm>
            <a:off x="1390065" y="3019848"/>
            <a:ext cx="3394944" cy="1494438"/>
          </a:xfrm>
          <a:prstGeom prst="rect">
            <a:avLst/>
          </a:prstGeom>
        </p:spPr>
      </p:pic>
      <p:pic>
        <p:nvPicPr>
          <p:cNvPr id="5" name="Imagen 4"/>
          <p:cNvPicPr>
            <a:picLocks noChangeAspect="1"/>
          </p:cNvPicPr>
          <p:nvPr/>
        </p:nvPicPr>
        <p:blipFill>
          <a:blip r:embed="rId3"/>
          <a:stretch>
            <a:fillRect/>
          </a:stretch>
        </p:blipFill>
        <p:spPr>
          <a:xfrm>
            <a:off x="4909697" y="2244408"/>
            <a:ext cx="6245983" cy="3226011"/>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706855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APLICACIONES:</a:t>
            </a:r>
            <a:endParaRPr lang="es-MX" dirty="0"/>
          </a:p>
        </p:txBody>
      </p:sp>
      <p:sp>
        <p:nvSpPr>
          <p:cNvPr id="3" name="Marcador de contenido 2"/>
          <p:cNvSpPr>
            <a:spLocks noGrp="1"/>
          </p:cNvSpPr>
          <p:nvPr>
            <p:ph idx="1"/>
          </p:nvPr>
        </p:nvSpPr>
        <p:spPr/>
        <p:txBody>
          <a:bodyPr>
            <a:normAutofit/>
          </a:bodyPr>
          <a:lstStyle/>
          <a:p>
            <a:pPr marL="0" indent="0" algn="just">
              <a:buNone/>
            </a:pPr>
            <a:r>
              <a:rPr lang="es-MX" b="1" dirty="0"/>
              <a:t>Aplicación </a:t>
            </a:r>
            <a:r>
              <a:rPr lang="es-MX" b="1" dirty="0" smtClean="0"/>
              <a:t>Web</a:t>
            </a:r>
            <a:r>
              <a:rPr lang="es-MX" dirty="0" smtClean="0"/>
              <a:t>:</a:t>
            </a:r>
          </a:p>
          <a:p>
            <a:pPr marL="0" indent="0" algn="just">
              <a:buNone/>
            </a:pPr>
            <a:r>
              <a:rPr lang="es-MX" sz="2000" dirty="0" smtClean="0"/>
              <a:t>Es </a:t>
            </a:r>
            <a:r>
              <a:rPr lang="es-MX" sz="2000" dirty="0"/>
              <a:t>una tienda en línea, </a:t>
            </a:r>
            <a:r>
              <a:rPr lang="es-MX" sz="2000" dirty="0" smtClean="0"/>
              <a:t>por la </a:t>
            </a:r>
            <a:r>
              <a:rPr lang="es-MX" sz="2000" dirty="0"/>
              <a:t>cual se pueden </a:t>
            </a:r>
            <a:r>
              <a:rPr lang="es-MX" dirty="0" smtClean="0"/>
              <a:t>realizar</a:t>
            </a:r>
            <a:r>
              <a:rPr lang="es-MX" sz="2000" dirty="0" smtClean="0"/>
              <a:t> </a:t>
            </a:r>
            <a:r>
              <a:rPr lang="es-MX" sz="2000" dirty="0"/>
              <a:t>cotizaciones, pedidos</a:t>
            </a:r>
            <a:r>
              <a:rPr lang="es-MX" sz="2000" dirty="0" smtClean="0"/>
              <a:t>, </a:t>
            </a:r>
            <a:r>
              <a:rPr lang="es-MX" sz="2000" dirty="0"/>
              <a:t>alta </a:t>
            </a:r>
            <a:r>
              <a:rPr lang="es-MX" dirty="0" smtClean="0"/>
              <a:t>de </a:t>
            </a:r>
            <a:r>
              <a:rPr lang="es-MX" sz="2000" dirty="0" smtClean="0"/>
              <a:t>clientes, </a:t>
            </a:r>
            <a:r>
              <a:rPr lang="es-MX" sz="2000" dirty="0"/>
              <a:t>sucursales de clientes, consultas de ventas por </a:t>
            </a:r>
            <a:r>
              <a:rPr lang="es-MX" sz="2000" dirty="0" smtClean="0"/>
              <a:t>líneas y compras en línea.</a:t>
            </a:r>
          </a:p>
          <a:p>
            <a:pPr marL="0" indent="0" algn="just">
              <a:buNone/>
            </a:pPr>
            <a:r>
              <a:rPr lang="es-MX" dirty="0" smtClean="0"/>
              <a:t>Link: </a:t>
            </a:r>
            <a:r>
              <a:rPr lang="es-MX" dirty="0" smtClean="0">
                <a:hlinkClick r:id="rId2"/>
              </a:rPr>
              <a:t>www.ecodeli.mx</a:t>
            </a:r>
            <a:endParaRPr lang="es-MX" dirty="0" smtClean="0"/>
          </a:p>
          <a:p>
            <a:pPr marL="0" indent="0" algn="just">
              <a:buNone/>
            </a:pPr>
            <a:r>
              <a:rPr lang="es-MX" dirty="0" smtClean="0"/>
              <a:t>Nota: Para tener una mejor experiencia por la pagina se les recomienda utilizar el navegador Chrome. </a:t>
            </a:r>
            <a:endParaRPr lang="es-MX" dirty="0"/>
          </a:p>
          <a:p>
            <a:pPr marL="0" indent="0">
              <a:buNone/>
            </a:pPr>
            <a:endParaRPr lang="es-MX" sz="2000" dirty="0"/>
          </a:p>
          <a:p>
            <a:pPr marL="0" indent="0">
              <a:buNone/>
            </a:pPr>
            <a:r>
              <a:rPr lang="es-MX" b="1" dirty="0" smtClean="0"/>
              <a:t>APP “Cotizador Ecodeli”</a:t>
            </a:r>
          </a:p>
          <a:p>
            <a:pPr marL="0" indent="0">
              <a:buNone/>
            </a:pPr>
            <a:r>
              <a:rPr lang="es-MX" sz="2000" dirty="0" smtClean="0"/>
              <a:t>Es </a:t>
            </a:r>
            <a:r>
              <a:rPr lang="es-MX" sz="2000" dirty="0"/>
              <a:t>una aplicación que </a:t>
            </a:r>
            <a:r>
              <a:rPr lang="es-MX" sz="2000" dirty="0" smtClean="0"/>
              <a:t>permite </a:t>
            </a:r>
            <a:r>
              <a:rPr lang="es-MX" sz="2000" dirty="0"/>
              <a:t>de la manera más pronta tener a acceso a los precios de artículos, cotizaciones, pedidos, alta clientes.</a:t>
            </a:r>
          </a:p>
          <a:p>
            <a:pPr marL="0" indent="0">
              <a:buNone/>
            </a:pPr>
            <a:endParaRPr lang="es-MX" sz="2000" dirty="0"/>
          </a:p>
        </p:txBody>
      </p:sp>
      <p:pic>
        <p:nvPicPr>
          <p:cNvPr id="1028" name="Picture 4" descr="Resultado de imagen para icono de goog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47" t="-1135" r="18545" b="-4651"/>
          <a:stretch/>
        </p:blipFill>
        <p:spPr bwMode="auto">
          <a:xfrm>
            <a:off x="1996225" y="3747752"/>
            <a:ext cx="533624" cy="457392"/>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315879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Generar PDF</a:t>
            </a:r>
            <a:endParaRPr lang="es-MX" dirty="0"/>
          </a:p>
        </p:txBody>
      </p:sp>
      <p:pic>
        <p:nvPicPr>
          <p:cNvPr id="4" name="Marcador de contenido 3"/>
          <p:cNvPicPr>
            <a:picLocks noGrp="1" noChangeAspect="1"/>
          </p:cNvPicPr>
          <p:nvPr>
            <p:ph idx="1"/>
          </p:nvPr>
        </p:nvPicPr>
        <p:blipFill>
          <a:blip r:embed="rId2"/>
          <a:stretch>
            <a:fillRect/>
          </a:stretch>
        </p:blipFill>
        <p:spPr>
          <a:xfrm>
            <a:off x="4029075" y="2492988"/>
            <a:ext cx="4463020" cy="3841077"/>
          </a:xfrm>
          <a:prstGeom prst="rect">
            <a:avLst/>
          </a:prstGeom>
        </p:spPr>
      </p:pic>
      <p:sp>
        <p:nvSpPr>
          <p:cNvPr id="5" name="Marcador de contenido 2"/>
          <p:cNvSpPr txBox="1">
            <a:spLocks/>
          </p:cNvSpPr>
          <p:nvPr/>
        </p:nvSpPr>
        <p:spPr>
          <a:xfrm>
            <a:off x="1097280" y="1845734"/>
            <a:ext cx="10058400" cy="129450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s-MX" dirty="0" smtClean="0"/>
              <a:t>Este archivo es de gran ayuda ya que se puede compartir con el cliente cuando este solicita una cotización, estas cotizaciones tienen una validez de 5 días a partir de la fecha emitida.</a:t>
            </a:r>
          </a:p>
          <a:p>
            <a:endParaRPr lang="es-MX" dirty="0" smtClean="0"/>
          </a:p>
          <a:p>
            <a:endParaRPr lang="es-MX" dirty="0" smtClean="0"/>
          </a:p>
          <a:p>
            <a:endParaRPr lang="es-MX" dirty="0" smtClean="0"/>
          </a:p>
          <a:p>
            <a:endParaRPr lang="es-MX" dirty="0" smtClean="0"/>
          </a:p>
          <a:p>
            <a:endParaRPr lang="es-MX" dirty="0" smtClean="0"/>
          </a:p>
          <a:p>
            <a:endParaRPr lang="es-MX" dirty="0" smtClean="0"/>
          </a:p>
        </p:txBody>
      </p:sp>
      <p:sp>
        <p:nvSpPr>
          <p:cNvPr id="6" name="Elipse 5">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6303777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Generar Plantilla o cotización:</a:t>
            </a:r>
            <a:endParaRPr lang="es-MX" dirty="0"/>
          </a:p>
        </p:txBody>
      </p:sp>
      <p:sp>
        <p:nvSpPr>
          <p:cNvPr id="3" name="Marcador de contenido 2"/>
          <p:cNvSpPr>
            <a:spLocks noGrp="1"/>
          </p:cNvSpPr>
          <p:nvPr>
            <p:ph idx="1"/>
          </p:nvPr>
        </p:nvSpPr>
        <p:spPr>
          <a:xfrm>
            <a:off x="1097280" y="1845734"/>
            <a:ext cx="9935678" cy="4023360"/>
          </a:xfrm>
        </p:spPr>
        <p:txBody>
          <a:bodyPr/>
          <a:lstStyle/>
          <a:p>
            <a:pPr>
              <a:buFont typeface="Wingdings" panose="05000000000000000000" pitchFamily="2" charset="2"/>
              <a:buChar char="§"/>
            </a:pPr>
            <a:r>
              <a:rPr lang="es-MX" dirty="0" smtClean="0"/>
              <a:t> Botón </a:t>
            </a:r>
            <a:r>
              <a:rPr lang="es-MX" dirty="0"/>
              <a:t>g</a:t>
            </a:r>
            <a:r>
              <a:rPr lang="es-MX" dirty="0" smtClean="0"/>
              <a:t>enerar </a:t>
            </a:r>
            <a:r>
              <a:rPr lang="es-MX" dirty="0"/>
              <a:t>P</a:t>
            </a:r>
            <a:r>
              <a:rPr lang="es-MX" dirty="0" smtClean="0"/>
              <a:t>lantilla, aparecerá una ventana donde se selecciona la vigencia de la plantilla y          algunas observaciones(no son necesarias).</a:t>
            </a:r>
          </a:p>
          <a:p>
            <a:pPr>
              <a:buFont typeface="Wingdings" panose="05000000000000000000" pitchFamily="2" charset="2"/>
              <a:buChar char="§"/>
            </a:pPr>
            <a:r>
              <a:rPr lang="es-MX" dirty="0"/>
              <a:t> </a:t>
            </a:r>
            <a:r>
              <a:rPr lang="es-MX" dirty="0" smtClean="0"/>
              <a:t>Botón generar cotización: Guarda la lista de productos seleccionados con los respectivos precios y cantidades.</a:t>
            </a:r>
          </a:p>
          <a:p>
            <a:r>
              <a:rPr lang="es-MX" dirty="0" smtClean="0"/>
              <a:t>**Al exportar arrojara el siguiente mensaje</a:t>
            </a:r>
            <a:r>
              <a:rPr lang="es-MX" dirty="0"/>
              <a:t> </a:t>
            </a:r>
            <a:r>
              <a:rPr lang="es-MX" dirty="0" smtClean="0"/>
              <a:t>de que se exporto con éxito(para buscar la plantilla o cotización ir a FORMATOS).</a:t>
            </a:r>
            <a:endParaRPr lang="es-MX" dirty="0"/>
          </a:p>
        </p:txBody>
      </p:sp>
      <p:pic>
        <p:nvPicPr>
          <p:cNvPr id="4" name="Imagen 3"/>
          <p:cNvPicPr>
            <a:picLocks noChangeAspect="1"/>
          </p:cNvPicPr>
          <p:nvPr/>
        </p:nvPicPr>
        <p:blipFill>
          <a:blip r:embed="rId2"/>
          <a:stretch>
            <a:fillRect/>
          </a:stretch>
        </p:blipFill>
        <p:spPr>
          <a:xfrm>
            <a:off x="1097281" y="3995755"/>
            <a:ext cx="4617720" cy="2353396"/>
          </a:xfrm>
          <a:prstGeom prst="rect">
            <a:avLst/>
          </a:prstGeom>
        </p:spPr>
      </p:pic>
      <p:pic>
        <p:nvPicPr>
          <p:cNvPr id="5" name="Imagen 4"/>
          <p:cNvPicPr>
            <a:picLocks noChangeAspect="1"/>
          </p:cNvPicPr>
          <p:nvPr/>
        </p:nvPicPr>
        <p:blipFill>
          <a:blip r:embed="rId3"/>
          <a:stretch>
            <a:fillRect/>
          </a:stretch>
        </p:blipFill>
        <p:spPr>
          <a:xfrm>
            <a:off x="6119536" y="4296544"/>
            <a:ext cx="5440447" cy="1873339"/>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4486409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Editar Plantillas:</a:t>
            </a:r>
            <a:endParaRPr lang="es-MX" dirty="0"/>
          </a:p>
        </p:txBody>
      </p:sp>
      <p:sp>
        <p:nvSpPr>
          <p:cNvPr id="3" name="Marcador de contenido 2"/>
          <p:cNvSpPr>
            <a:spLocks noGrp="1"/>
          </p:cNvSpPr>
          <p:nvPr>
            <p:ph idx="1"/>
          </p:nvPr>
        </p:nvSpPr>
        <p:spPr/>
        <p:txBody>
          <a:bodyPr/>
          <a:lstStyle/>
          <a:p>
            <a:r>
              <a:rPr lang="es-MX" dirty="0" smtClean="0"/>
              <a:t>Las plantillas se pueden editar antes de que las autoricen, ya sea por falta productos o bien corregir precios.</a:t>
            </a:r>
          </a:p>
          <a:p>
            <a:r>
              <a:rPr lang="es-MX" dirty="0" smtClean="0"/>
              <a:t>FORMATOS-&gt;PLANTILLAS.</a:t>
            </a:r>
          </a:p>
          <a:p>
            <a:endParaRPr lang="es-MX" dirty="0" smtClean="0"/>
          </a:p>
          <a:p>
            <a:endParaRPr lang="es-MX" dirty="0"/>
          </a:p>
          <a:p>
            <a:endParaRPr lang="es-MX" dirty="0" smtClean="0"/>
          </a:p>
          <a:p>
            <a:pPr marL="0" indent="0">
              <a:buNone/>
            </a:pPr>
            <a:endParaRPr lang="es-MX" dirty="0" smtClean="0"/>
          </a:p>
          <a:p>
            <a:pPr marL="0" indent="0">
              <a:buNone/>
            </a:pPr>
            <a:endParaRPr lang="es-MX" dirty="0" smtClean="0"/>
          </a:p>
          <a:p>
            <a:r>
              <a:rPr lang="es-MX" dirty="0" smtClean="0"/>
              <a:t>Opción: Dar Click sobre el botón editar o el número del cliente.</a:t>
            </a:r>
            <a:endParaRPr lang="es-MX" dirty="0"/>
          </a:p>
        </p:txBody>
      </p:sp>
      <p:pic>
        <p:nvPicPr>
          <p:cNvPr id="4" name="Imagen 3"/>
          <p:cNvPicPr>
            <a:picLocks noChangeAspect="1"/>
          </p:cNvPicPr>
          <p:nvPr/>
        </p:nvPicPr>
        <p:blipFill>
          <a:blip r:embed="rId2"/>
          <a:stretch>
            <a:fillRect/>
          </a:stretch>
        </p:blipFill>
        <p:spPr>
          <a:xfrm>
            <a:off x="1777762" y="2928902"/>
            <a:ext cx="7344971" cy="2224084"/>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911626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Editar cotizaciones:</a:t>
            </a:r>
            <a:endParaRPr lang="es-MX" dirty="0"/>
          </a:p>
        </p:txBody>
      </p:sp>
      <p:sp>
        <p:nvSpPr>
          <p:cNvPr id="3" name="Marcador de contenido 2"/>
          <p:cNvSpPr>
            <a:spLocks noGrp="1"/>
          </p:cNvSpPr>
          <p:nvPr>
            <p:ph idx="1"/>
          </p:nvPr>
        </p:nvSpPr>
        <p:spPr>
          <a:xfrm>
            <a:off x="1097280" y="1845734"/>
            <a:ext cx="10058400" cy="4439156"/>
          </a:xfrm>
        </p:spPr>
        <p:txBody>
          <a:bodyPr>
            <a:normAutofit/>
          </a:bodyPr>
          <a:lstStyle/>
          <a:p>
            <a:pPr marL="0" indent="0">
              <a:buNone/>
            </a:pPr>
            <a:r>
              <a:rPr lang="es-MX" dirty="0" smtClean="0"/>
              <a:t>Las cotizaciones se pueden editar y eliminar las veces que sean necesarias, estas se pueden hacer para </a:t>
            </a:r>
            <a:r>
              <a:rPr lang="es-MX" dirty="0"/>
              <a:t>clientes y prospectos.</a:t>
            </a:r>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r>
              <a:rPr lang="es-MX" dirty="0" smtClean="0"/>
              <a:t>Si la cotización que realizo es de cliente y se requiere exportar a plantilla, click en  EDITAR, lo pondrá en la lista de los artículos, captura el precio sugerido, guardar y click en generar plantilla.</a:t>
            </a:r>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530678"/>
            <a:ext cx="9780526" cy="2346248"/>
          </a:xfrm>
          <a:prstGeom prst="rect">
            <a:avLst/>
          </a:prstGeom>
        </p:spPr>
      </p:pic>
      <p:sp>
        <p:nvSpPr>
          <p:cNvPr id="6" name="Elipse 5">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790405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Exportar Pedidos: </a:t>
            </a:r>
            <a:endParaRPr lang="es-MX" dirty="0"/>
          </a:p>
        </p:txBody>
      </p:sp>
      <p:sp>
        <p:nvSpPr>
          <p:cNvPr id="3" name="Marcador de contenido 2"/>
          <p:cNvSpPr>
            <a:spLocks noGrp="1"/>
          </p:cNvSpPr>
          <p:nvPr>
            <p:ph idx="1"/>
          </p:nvPr>
        </p:nvSpPr>
        <p:spPr/>
        <p:txBody>
          <a:bodyPr/>
          <a:lstStyle/>
          <a:p>
            <a:r>
              <a:rPr lang="es-MX" dirty="0" smtClean="0"/>
              <a:t>La exportación de pedidos se realiza cuando un cliente ya tiene asignado plantilla con sus respectivos precios.(Tenemos dos opciones para exportar pedidos).</a:t>
            </a:r>
          </a:p>
          <a:p>
            <a:r>
              <a:rPr lang="es-MX" dirty="0" smtClean="0"/>
              <a:t>1 A.- Hacer el mismo procedimiento que Generar plantilla y al terminar cuando esta muestra todos los artículos en el carrito de compras, se elige la opción Enviar a Pedido.</a:t>
            </a:r>
          </a:p>
          <a:p>
            <a:endParaRPr lang="es-MX" dirty="0" smtClean="0"/>
          </a:p>
          <a:p>
            <a:pPr marL="0" indent="0">
              <a:buNone/>
            </a:pPr>
            <a:endParaRPr lang="es-MX" dirty="0"/>
          </a:p>
        </p:txBody>
      </p:sp>
      <p:pic>
        <p:nvPicPr>
          <p:cNvPr id="4" name="Imagen 3"/>
          <p:cNvPicPr>
            <a:picLocks noChangeAspect="1"/>
          </p:cNvPicPr>
          <p:nvPr/>
        </p:nvPicPr>
        <p:blipFill rotWithShape="1">
          <a:blip r:embed="rId2"/>
          <a:srcRect l="1797" t="4464" r="962" b="2904"/>
          <a:stretch/>
        </p:blipFill>
        <p:spPr>
          <a:xfrm>
            <a:off x="1660357" y="3333845"/>
            <a:ext cx="8313822" cy="2765067"/>
          </a:xfrm>
          <a:prstGeom prst="rect">
            <a:avLst/>
          </a:prstGeom>
        </p:spPr>
      </p:pic>
      <p:sp>
        <p:nvSpPr>
          <p:cNvPr id="5" name="Elipse 4"/>
          <p:cNvSpPr/>
          <p:nvPr/>
        </p:nvSpPr>
        <p:spPr>
          <a:xfrm>
            <a:off x="9023684" y="5329989"/>
            <a:ext cx="866273" cy="2526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4141117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MX" dirty="0" smtClean="0"/>
              <a:t>1 B.- Ir a Directorio -&gt; Buscar Cliente -&gt; Seleccionar Cliente:</a:t>
            </a:r>
          </a:p>
          <a:p>
            <a:endParaRPr lang="es-MX" dirty="0"/>
          </a:p>
          <a:p>
            <a:endParaRPr lang="es-MX" dirty="0" smtClean="0"/>
          </a:p>
          <a:p>
            <a:endParaRPr lang="es-MX" dirty="0"/>
          </a:p>
          <a:p>
            <a:endParaRPr lang="es-MX" dirty="0" smtClean="0"/>
          </a:p>
          <a:p>
            <a:pPr marL="0" indent="0">
              <a:buNone/>
            </a:pPr>
            <a:r>
              <a:rPr lang="es-MX" dirty="0" smtClean="0"/>
              <a:t>Después de haber seleccionado el cliente-&gt; click  en detalles, mostrara otra pantalla con información del cliente.</a:t>
            </a:r>
          </a:p>
          <a:p>
            <a:r>
              <a:rPr lang="es-MX" dirty="0" smtClean="0"/>
              <a:t> </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080" y="2117214"/>
            <a:ext cx="5768681" cy="1980294"/>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613" y="4705674"/>
            <a:ext cx="5997148" cy="1434900"/>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17355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Artículos de Plantillas:</a:t>
            </a:r>
            <a:endParaRPr lang="es-MX" dirty="0"/>
          </a:p>
        </p:txBody>
      </p:sp>
      <p:sp>
        <p:nvSpPr>
          <p:cNvPr id="3" name="Marcador de contenido 2"/>
          <p:cNvSpPr>
            <a:spLocks noGrp="1"/>
          </p:cNvSpPr>
          <p:nvPr>
            <p:ph idx="1"/>
          </p:nvPr>
        </p:nvSpPr>
        <p:spPr/>
        <p:txBody>
          <a:bodyPr/>
          <a:lstStyle/>
          <a:p>
            <a:r>
              <a:rPr lang="es-MX" dirty="0" smtClean="0"/>
              <a:t>Precios especiales -&gt; Despliega la lista de todos los artículos que tienen precios autorizados.</a:t>
            </a:r>
          </a:p>
          <a:p>
            <a:r>
              <a:rPr lang="es-MX" dirty="0" smtClean="0"/>
              <a:t>Se Elige los artículos y cantidad agregando a carrito, al terminar ir-&gt; Carrito -&gt; Revisar todos los artículos, cantidad y precio, luego se exporta como pedido.  </a:t>
            </a:r>
          </a:p>
          <a:p>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742" y="3078052"/>
            <a:ext cx="6213898" cy="3079723"/>
          </a:xfrm>
          <a:prstGeom prst="rect">
            <a:avLst/>
          </a:prstGeom>
          <a:ln>
            <a:noFill/>
          </a:ln>
          <a:effectLst>
            <a:outerShdw blurRad="292100" dist="139700" dir="2700000" algn="tl" rotWithShape="0">
              <a:srgbClr val="333333">
                <a:alpha val="65000"/>
              </a:srgbClr>
            </a:outerShdw>
          </a:effectLst>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546062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Encabezado del Pedido</a:t>
            </a:r>
            <a:endParaRPr lang="es-MX" dirty="0"/>
          </a:p>
        </p:txBody>
      </p:sp>
      <p:sp>
        <p:nvSpPr>
          <p:cNvPr id="3" name="Marcador de contenido 2"/>
          <p:cNvSpPr>
            <a:spLocks noGrp="1"/>
          </p:cNvSpPr>
          <p:nvPr>
            <p:ph idx="1"/>
          </p:nvPr>
        </p:nvSpPr>
        <p:spPr>
          <a:xfrm>
            <a:off x="1097279" y="1857766"/>
            <a:ext cx="10236467" cy="4023360"/>
          </a:xfrm>
        </p:spPr>
        <p:txBody>
          <a:bodyPr/>
          <a:lstStyle/>
          <a:p>
            <a:pPr marL="0" indent="0">
              <a:buNone/>
            </a:pPr>
            <a:r>
              <a:rPr lang="es-MX" dirty="0" smtClean="0"/>
              <a:t>2.- Esta ventana muestra los campos a llenar para la exportación del pedido, en algunos casos no es necesario más que la fecha y la sucursal a entregar en caso de que el cliente cuente con sucursales.</a:t>
            </a:r>
            <a:endParaRPr lang="es-MX" dirty="0"/>
          </a:p>
        </p:txBody>
      </p:sp>
      <p:pic>
        <p:nvPicPr>
          <p:cNvPr id="5" name="Imagen 4"/>
          <p:cNvPicPr>
            <a:picLocks noChangeAspect="1"/>
          </p:cNvPicPr>
          <p:nvPr/>
        </p:nvPicPr>
        <p:blipFill>
          <a:blip r:embed="rId2"/>
          <a:stretch>
            <a:fillRect/>
          </a:stretch>
        </p:blipFill>
        <p:spPr>
          <a:xfrm>
            <a:off x="2310063" y="2621296"/>
            <a:ext cx="7459579" cy="3619326"/>
          </a:xfrm>
          <a:prstGeom prst="rect">
            <a:avLst/>
          </a:prstGeom>
        </p:spPr>
      </p:pic>
      <p:sp>
        <p:nvSpPr>
          <p:cNvPr id="6" name="Elipse 5">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756461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buNone/>
            </a:pPr>
            <a:r>
              <a:rPr lang="es-MX" dirty="0" smtClean="0"/>
              <a:t>3.-  Cuando el Pedido se exporta con éxito se muestra el siguiente mensaje:</a:t>
            </a:r>
          </a:p>
          <a:p>
            <a:endParaRPr lang="es-MX" dirty="0"/>
          </a:p>
          <a:p>
            <a:pPr marL="0" indent="0">
              <a:buNone/>
            </a:pPr>
            <a:endParaRPr lang="es-MX" dirty="0"/>
          </a:p>
          <a:p>
            <a:pPr marL="0" indent="0">
              <a:buNone/>
            </a:pPr>
            <a:r>
              <a:rPr lang="es-MX" dirty="0" smtClean="0"/>
              <a:t>4.- Para saber revisar el estatus del pedido es: Movimiento Pendientes:</a:t>
            </a:r>
          </a:p>
          <a:p>
            <a:endParaRPr lang="es-MX" dirty="0" smtClean="0"/>
          </a:p>
          <a:p>
            <a:endParaRPr lang="es-MX" dirty="0"/>
          </a:p>
        </p:txBody>
      </p:sp>
      <p:pic>
        <p:nvPicPr>
          <p:cNvPr id="4" name="Imagen 3"/>
          <p:cNvPicPr>
            <a:picLocks noChangeAspect="1"/>
          </p:cNvPicPr>
          <p:nvPr/>
        </p:nvPicPr>
        <p:blipFill>
          <a:blip r:embed="rId2"/>
          <a:stretch>
            <a:fillRect/>
          </a:stretch>
        </p:blipFill>
        <p:spPr>
          <a:xfrm>
            <a:off x="2513956" y="2228464"/>
            <a:ext cx="4131444" cy="1070322"/>
          </a:xfrm>
          <a:prstGeom prst="rect">
            <a:avLst/>
          </a:prstGeom>
        </p:spPr>
      </p:pic>
      <p:pic>
        <p:nvPicPr>
          <p:cNvPr id="6" name="Imagen 5"/>
          <p:cNvPicPr>
            <a:picLocks noChangeAspect="1"/>
          </p:cNvPicPr>
          <p:nvPr/>
        </p:nvPicPr>
        <p:blipFill rotWithShape="1">
          <a:blip r:embed="rId3"/>
          <a:srcRect t="13249"/>
          <a:stretch/>
        </p:blipFill>
        <p:spPr>
          <a:xfrm>
            <a:off x="1837985" y="3681516"/>
            <a:ext cx="6037446" cy="2367840"/>
          </a:xfrm>
          <a:prstGeom prst="rect">
            <a:avLst/>
          </a:prstGeom>
        </p:spPr>
      </p:pic>
      <p:sp>
        <p:nvSpPr>
          <p:cNvPr id="7" name="Flecha derecha 6"/>
          <p:cNvSpPr/>
          <p:nvPr/>
        </p:nvSpPr>
        <p:spPr>
          <a:xfrm rot="10800000">
            <a:off x="7875431" y="4561278"/>
            <a:ext cx="637674" cy="304158"/>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6509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Eliminación de Pedido</a:t>
            </a:r>
            <a:endParaRPr lang="es-MX" dirty="0"/>
          </a:p>
        </p:txBody>
      </p:sp>
      <p:sp>
        <p:nvSpPr>
          <p:cNvPr id="3" name="Marcador de contenido 2"/>
          <p:cNvSpPr>
            <a:spLocks noGrp="1"/>
          </p:cNvSpPr>
          <p:nvPr>
            <p:ph idx="1"/>
          </p:nvPr>
        </p:nvSpPr>
        <p:spPr>
          <a:xfrm>
            <a:off x="1097279" y="1845734"/>
            <a:ext cx="10356783" cy="4023360"/>
          </a:xfrm>
        </p:spPr>
        <p:txBody>
          <a:bodyPr/>
          <a:lstStyle/>
          <a:p>
            <a:pPr marL="0" indent="0">
              <a:buNone/>
            </a:pPr>
            <a:r>
              <a:rPr lang="es-MX" dirty="0" smtClean="0"/>
              <a:t>El pedido puede ser completo o parcial:</a:t>
            </a:r>
          </a:p>
          <a:p>
            <a:endParaRPr lang="es-MX" dirty="0"/>
          </a:p>
          <a:p>
            <a:endParaRPr lang="es-MX" dirty="0" smtClean="0"/>
          </a:p>
          <a:p>
            <a:pPr marL="0" indent="0">
              <a:buNone/>
            </a:pPr>
            <a:r>
              <a:rPr lang="es-MX" dirty="0" smtClean="0"/>
              <a:t>Después de seleccionar el botón eliminar este despliega un ventana emergente aceptar o cancelar y si acepta se muestra la siguiente pagina, en caso de ser por parciales, en cantidad indicada se escribe la cantidad a eliminar y si desea eliminar todo los artículos es la opción completo.</a:t>
            </a:r>
            <a:endParaRPr lang="es-MX" dirty="0"/>
          </a:p>
        </p:txBody>
      </p:sp>
      <p:pic>
        <p:nvPicPr>
          <p:cNvPr id="4" name="Imagen 3"/>
          <p:cNvPicPr>
            <a:picLocks noChangeAspect="1"/>
          </p:cNvPicPr>
          <p:nvPr/>
        </p:nvPicPr>
        <p:blipFill>
          <a:blip r:embed="rId2"/>
          <a:stretch>
            <a:fillRect/>
          </a:stretch>
        </p:blipFill>
        <p:spPr>
          <a:xfrm>
            <a:off x="1535530" y="2269516"/>
            <a:ext cx="9421588" cy="882758"/>
          </a:xfrm>
          <a:prstGeom prst="rect">
            <a:avLst/>
          </a:prstGeom>
        </p:spPr>
      </p:pic>
      <p:pic>
        <p:nvPicPr>
          <p:cNvPr id="5" name="Imagen 4"/>
          <p:cNvPicPr>
            <a:picLocks noChangeAspect="1"/>
          </p:cNvPicPr>
          <p:nvPr/>
        </p:nvPicPr>
        <p:blipFill>
          <a:blip r:embed="rId3"/>
          <a:stretch>
            <a:fillRect/>
          </a:stretch>
        </p:blipFill>
        <p:spPr>
          <a:xfrm>
            <a:off x="2792584" y="4027484"/>
            <a:ext cx="6688300" cy="2265392"/>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347799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rotWithShape="1">
          <a:blip r:embed="rId2"/>
          <a:srcRect t="9351" r="2526"/>
          <a:stretch/>
        </p:blipFill>
        <p:spPr bwMode="auto">
          <a:xfrm>
            <a:off x="977084" y="1990510"/>
            <a:ext cx="6540135" cy="3310008"/>
          </a:xfrm>
          <a:prstGeom prst="rect">
            <a:avLst/>
          </a:prstGeom>
          <a:ln>
            <a:noFill/>
          </a:ln>
          <a:extLst>
            <a:ext uri="{53640926-AAD7-44D8-BBD7-CCE9431645EC}">
              <a14:shadowObscured xmlns:a14="http://schemas.microsoft.com/office/drawing/2010/main"/>
            </a:ext>
          </a:extLst>
        </p:spPr>
      </p:pic>
      <p:pic>
        <p:nvPicPr>
          <p:cNvPr id="5" name="Imagen 4" descr="C:\Users\admonti\Pictures\Saved Pictures\inicio APP.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0833" y="1897039"/>
            <a:ext cx="2682785" cy="3496950"/>
          </a:xfrm>
          <a:prstGeom prst="rect">
            <a:avLst/>
          </a:prstGeom>
          <a:noFill/>
          <a:ln>
            <a:noFill/>
          </a:ln>
        </p:spPr>
      </p:pic>
      <p:sp>
        <p:nvSpPr>
          <p:cNvPr id="7" name="Título 1"/>
          <p:cNvSpPr>
            <a:spLocks noGrp="1"/>
          </p:cNvSpPr>
          <p:nvPr>
            <p:ph type="title"/>
          </p:nvPr>
        </p:nvSpPr>
        <p:spPr>
          <a:xfrm>
            <a:off x="1119116" y="1050878"/>
            <a:ext cx="3889612" cy="618243"/>
          </a:xfrm>
        </p:spPr>
        <p:txBody>
          <a:bodyPr>
            <a:normAutofit/>
          </a:bodyPr>
          <a:lstStyle/>
          <a:p>
            <a:pPr algn="ctr"/>
            <a:r>
              <a:rPr lang="es-MX" sz="2800" dirty="0" smtClean="0"/>
              <a:t>APLICACIÓN WEB</a:t>
            </a:r>
            <a:endParaRPr lang="es-MX" sz="2800" dirty="0"/>
          </a:p>
        </p:txBody>
      </p:sp>
      <p:sp>
        <p:nvSpPr>
          <p:cNvPr id="8" name="Título 1"/>
          <p:cNvSpPr txBox="1">
            <a:spLocks/>
          </p:cNvSpPr>
          <p:nvPr/>
        </p:nvSpPr>
        <p:spPr>
          <a:xfrm>
            <a:off x="8149987" y="859809"/>
            <a:ext cx="2713631" cy="80931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MX" sz="2800" dirty="0" smtClean="0"/>
              <a:t>APP </a:t>
            </a:r>
            <a:endParaRPr lang="es-MX" sz="2800" dirty="0"/>
          </a:p>
        </p:txBody>
      </p:sp>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3371738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Cotizador Ecodeli</a:t>
            </a:r>
            <a:endParaRPr lang="es-MX"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07365" y="1828800"/>
            <a:ext cx="3248062" cy="4330750"/>
          </a:xfrm>
        </p:spPr>
      </p:pic>
      <p:sp>
        <p:nvSpPr>
          <p:cNvPr id="4" name="Elipse 3">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23752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Secciones de la aplicación</a:t>
            </a:r>
            <a:endParaRPr lang="es-MX" dirty="0"/>
          </a:p>
        </p:txBody>
      </p:sp>
      <p:sp>
        <p:nvSpPr>
          <p:cNvPr id="5" name="Marcador de contenido 4"/>
          <p:cNvSpPr>
            <a:spLocks noGrp="1"/>
          </p:cNvSpPr>
          <p:nvPr>
            <p:ph idx="1"/>
          </p:nvPr>
        </p:nvSpPr>
        <p:spPr>
          <a:xfrm>
            <a:off x="1097280" y="1832766"/>
            <a:ext cx="6013383" cy="4253341"/>
          </a:xfrm>
        </p:spPr>
        <p:txBody>
          <a:bodyPr>
            <a:normAutofit fontScale="85000" lnSpcReduction="20000"/>
          </a:bodyPr>
          <a:lstStyle/>
          <a:p>
            <a:r>
              <a:rPr lang="es-MX" b="1" dirty="0" smtClean="0"/>
              <a:t>1. </a:t>
            </a:r>
            <a:r>
              <a:rPr lang="es-MX" dirty="0" smtClean="0"/>
              <a:t>Clasificaciones.</a:t>
            </a:r>
          </a:p>
          <a:p>
            <a:r>
              <a:rPr lang="es-MX" b="1" dirty="0" smtClean="0"/>
              <a:t>2. </a:t>
            </a:r>
            <a:r>
              <a:rPr lang="es-MX" dirty="0" smtClean="0"/>
              <a:t>Botón para cerrar sesión.</a:t>
            </a:r>
          </a:p>
          <a:p>
            <a:r>
              <a:rPr lang="es-MX" b="1" dirty="0" smtClean="0"/>
              <a:t>3. </a:t>
            </a:r>
            <a:r>
              <a:rPr lang="es-MX" dirty="0" smtClean="0"/>
              <a:t>Líneas de artículos.</a:t>
            </a:r>
          </a:p>
          <a:p>
            <a:r>
              <a:rPr lang="es-MX" b="1" dirty="0" smtClean="0"/>
              <a:t>4. </a:t>
            </a:r>
            <a:r>
              <a:rPr lang="es-MX" dirty="0" smtClean="0"/>
              <a:t>Carrito de compras.</a:t>
            </a:r>
          </a:p>
          <a:p>
            <a:r>
              <a:rPr lang="es-MX" b="1" dirty="0" smtClean="0"/>
              <a:t>5. </a:t>
            </a:r>
            <a:r>
              <a:rPr lang="es-MX" dirty="0" smtClean="0"/>
              <a:t>Lista de clasificaciones.</a:t>
            </a:r>
          </a:p>
          <a:p>
            <a:r>
              <a:rPr lang="es-MX" b="1" dirty="0" smtClean="0"/>
              <a:t>6. </a:t>
            </a:r>
            <a:r>
              <a:rPr lang="es-MX" dirty="0" smtClean="0"/>
              <a:t>Menú.</a:t>
            </a:r>
          </a:p>
          <a:p>
            <a:r>
              <a:rPr lang="es-MX" b="1" dirty="0" smtClean="0"/>
              <a:t>7. </a:t>
            </a:r>
            <a:r>
              <a:rPr lang="es-MX" dirty="0" smtClean="0"/>
              <a:t>Pantalla inicio.</a:t>
            </a:r>
          </a:p>
          <a:p>
            <a:r>
              <a:rPr lang="es-MX" b="1" dirty="0" smtClean="0"/>
              <a:t>8. </a:t>
            </a:r>
            <a:r>
              <a:rPr lang="es-MX" dirty="0" smtClean="0"/>
              <a:t>Listado de Cotizaciones.</a:t>
            </a:r>
          </a:p>
          <a:p>
            <a:r>
              <a:rPr lang="es-MX" b="1" dirty="0" smtClean="0"/>
              <a:t>9. </a:t>
            </a:r>
            <a:r>
              <a:rPr lang="es-MX" dirty="0" smtClean="0"/>
              <a:t>Configuración (actualización de artículos, clientes, ofertas, etc.)</a:t>
            </a:r>
          </a:p>
          <a:p>
            <a:r>
              <a:rPr lang="es-MX" b="1" dirty="0" smtClean="0"/>
              <a:t>10. </a:t>
            </a:r>
            <a:r>
              <a:rPr lang="es-MX" dirty="0" smtClean="0"/>
              <a:t>Listado de plantillas autorizadas.</a:t>
            </a:r>
          </a:p>
          <a:p>
            <a:r>
              <a:rPr lang="es-MX" b="1" dirty="0" smtClean="0"/>
              <a:t>11. </a:t>
            </a:r>
            <a:r>
              <a:rPr lang="es-MX" dirty="0" smtClean="0"/>
              <a:t>Listado de pedidos con datos concretos.</a:t>
            </a:r>
          </a:p>
          <a:p>
            <a:r>
              <a:rPr lang="es-MX" b="1" dirty="0" smtClean="0"/>
              <a:t>12. </a:t>
            </a:r>
            <a:r>
              <a:rPr lang="es-MX" dirty="0" smtClean="0"/>
              <a:t>Listado de Clientes y prospectos.</a:t>
            </a:r>
          </a:p>
          <a:p>
            <a:endParaRPr lang="es-MX"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0663" y="1832766"/>
            <a:ext cx="3369845" cy="4493127"/>
          </a:xfrm>
          <a:prstGeom prst="rect">
            <a:avLst/>
          </a:prstGeom>
        </p:spPr>
      </p:pic>
      <p:sp>
        <p:nvSpPr>
          <p:cNvPr id="6" name="Elipse 5">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277268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Apartados:</a:t>
            </a:r>
            <a:endParaRPr lang="es-MX" dirty="0"/>
          </a:p>
        </p:txBody>
      </p:sp>
      <p:sp>
        <p:nvSpPr>
          <p:cNvPr id="3" name="Marcador de contenido 2"/>
          <p:cNvSpPr>
            <a:spLocks noGrp="1"/>
          </p:cNvSpPr>
          <p:nvPr>
            <p:ph idx="1"/>
          </p:nvPr>
        </p:nvSpPr>
        <p:spPr>
          <a:xfrm>
            <a:off x="1097280" y="1845734"/>
            <a:ext cx="5909576" cy="4023360"/>
          </a:xfrm>
        </p:spPr>
        <p:txBody>
          <a:bodyPr/>
          <a:lstStyle/>
          <a:p>
            <a:r>
              <a:rPr lang="es-MX" dirty="0" smtClean="0"/>
              <a:t>Cada sección de la clasificación trae consigo los artículos que comúnmente utilizan los clientes de ese ramo.</a:t>
            </a:r>
          </a:p>
          <a:p>
            <a:endParaRPr lang="es-MX" dirty="0"/>
          </a:p>
        </p:txBody>
      </p:sp>
      <p:pic>
        <p:nvPicPr>
          <p:cNvPr id="5" name="Imagen 4"/>
          <p:cNvPicPr>
            <a:picLocks noChangeAspect="1"/>
          </p:cNvPicPr>
          <p:nvPr/>
        </p:nvPicPr>
        <p:blipFill>
          <a:blip r:embed="rId2"/>
          <a:stretch>
            <a:fillRect/>
          </a:stretch>
        </p:blipFill>
        <p:spPr>
          <a:xfrm>
            <a:off x="1976044" y="3023654"/>
            <a:ext cx="4150436" cy="2091623"/>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8647" y="1798163"/>
            <a:ext cx="3406953" cy="4542604"/>
          </a:xfrm>
          <a:prstGeom prst="rect">
            <a:avLst/>
          </a:prstGeom>
        </p:spPr>
      </p:pic>
      <p:sp>
        <p:nvSpPr>
          <p:cNvPr id="7" name="Flecha derecha 6"/>
          <p:cNvSpPr/>
          <p:nvPr/>
        </p:nvSpPr>
        <p:spPr>
          <a:xfrm>
            <a:off x="6126481" y="3903558"/>
            <a:ext cx="878764" cy="331814"/>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712893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Líneas de Artículos:</a:t>
            </a:r>
            <a:endParaRPr lang="es-MX" dirty="0"/>
          </a:p>
        </p:txBody>
      </p:sp>
      <p:sp>
        <p:nvSpPr>
          <p:cNvPr id="3" name="Marcador de contenido 2"/>
          <p:cNvSpPr>
            <a:spLocks noGrp="1"/>
          </p:cNvSpPr>
          <p:nvPr>
            <p:ph idx="1"/>
          </p:nvPr>
        </p:nvSpPr>
        <p:spPr>
          <a:xfrm>
            <a:off x="1056876" y="1835101"/>
            <a:ext cx="3706510" cy="4023360"/>
          </a:xfrm>
        </p:spPr>
        <p:txBody>
          <a:bodyPr/>
          <a:lstStyle/>
          <a:p>
            <a:r>
              <a:rPr lang="es-MX" dirty="0" smtClean="0"/>
              <a:t>Como se observa en la imagen, en el cotizador se manejan líneas:</a:t>
            </a:r>
            <a:endParaRPr lang="es-MX" dirty="0"/>
          </a:p>
        </p:txBody>
      </p:sp>
      <p:pic>
        <p:nvPicPr>
          <p:cNvPr id="4" name="Imagen 3"/>
          <p:cNvPicPr>
            <a:picLocks noChangeAspect="1"/>
          </p:cNvPicPr>
          <p:nvPr/>
        </p:nvPicPr>
        <p:blipFill rotWithShape="1">
          <a:blip r:embed="rId2"/>
          <a:srcRect r="5013" b="39848"/>
          <a:stretch/>
        </p:blipFill>
        <p:spPr>
          <a:xfrm>
            <a:off x="2104271" y="3334256"/>
            <a:ext cx="1611719" cy="102505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497" y="1737360"/>
            <a:ext cx="3338624" cy="4451499"/>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3714860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Carrito de compras:</a:t>
            </a:r>
            <a:endParaRPr lang="es-MX" dirty="0"/>
          </a:p>
        </p:txBody>
      </p:sp>
      <p:sp>
        <p:nvSpPr>
          <p:cNvPr id="3" name="Marcador de contenido 2"/>
          <p:cNvSpPr>
            <a:spLocks noGrp="1"/>
          </p:cNvSpPr>
          <p:nvPr>
            <p:ph idx="1"/>
          </p:nvPr>
        </p:nvSpPr>
        <p:spPr/>
        <p:txBody>
          <a:bodyPr/>
          <a:lstStyle/>
          <a:p>
            <a:r>
              <a:rPr lang="es-MX" dirty="0" smtClean="0"/>
              <a:t>En el apartado del carrito se muestran las opciones: </a:t>
            </a:r>
          </a:p>
          <a:p>
            <a:pPr>
              <a:buFont typeface="Wingdings" panose="05000000000000000000" pitchFamily="2" charset="2"/>
              <a:buChar char="§"/>
            </a:pPr>
            <a:r>
              <a:rPr lang="es-MX" dirty="0" smtClean="0"/>
              <a:t> Agregar a Cliente.</a:t>
            </a:r>
          </a:p>
          <a:p>
            <a:pPr>
              <a:buFont typeface="Wingdings" panose="05000000000000000000" pitchFamily="2" charset="2"/>
              <a:buChar char="§"/>
            </a:pPr>
            <a:r>
              <a:rPr lang="es-MX" dirty="0" smtClean="0"/>
              <a:t> Generar en PDF.</a:t>
            </a:r>
          </a:p>
          <a:p>
            <a:pPr>
              <a:buFont typeface="Wingdings" panose="05000000000000000000" pitchFamily="2" charset="2"/>
              <a:buChar char="§"/>
            </a:pPr>
            <a:r>
              <a:rPr lang="es-MX" dirty="0" smtClean="0"/>
              <a:t> Guardar cotización.</a:t>
            </a:r>
          </a:p>
          <a:p>
            <a:pPr>
              <a:buFont typeface="Wingdings" panose="05000000000000000000" pitchFamily="2" charset="2"/>
              <a:buChar char="§"/>
            </a:pPr>
            <a:r>
              <a:rPr lang="es-MX" dirty="0" smtClean="0"/>
              <a:t> Exportar a Plantilla.</a:t>
            </a:r>
          </a:p>
          <a:p>
            <a:pPr>
              <a:buFont typeface="Wingdings" panose="05000000000000000000" pitchFamily="2" charset="2"/>
              <a:buChar char="§"/>
            </a:pPr>
            <a:r>
              <a:rPr lang="es-MX" dirty="0" smtClean="0"/>
              <a:t> Borrar Cotización.</a:t>
            </a:r>
          </a:p>
          <a:p>
            <a:pPr>
              <a:buFont typeface="Wingdings" panose="05000000000000000000" pitchFamily="2" charset="2"/>
              <a:buChar char="§"/>
            </a:pPr>
            <a:r>
              <a:rPr lang="es-MX" dirty="0" smtClean="0"/>
              <a:t> Exportar a pedido.</a:t>
            </a:r>
          </a:p>
          <a:p>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b="64729"/>
          <a:stretch/>
        </p:blipFill>
        <p:spPr>
          <a:xfrm>
            <a:off x="5367283" y="2486665"/>
            <a:ext cx="5926373" cy="2787084"/>
          </a:xfrm>
          <a:prstGeom prst="rect">
            <a:avLst/>
          </a:prstGeom>
        </p:spPr>
      </p:pic>
      <p:pic>
        <p:nvPicPr>
          <p:cNvPr id="6" name="Imagen 5"/>
          <p:cNvPicPr>
            <a:picLocks noChangeAspect="1"/>
          </p:cNvPicPr>
          <p:nvPr/>
        </p:nvPicPr>
        <p:blipFill rotWithShape="1">
          <a:blip r:embed="rId3"/>
          <a:srcRect l="69567" t="9996" r="3008" b="65570"/>
          <a:stretch/>
        </p:blipFill>
        <p:spPr>
          <a:xfrm>
            <a:off x="4189227" y="3589394"/>
            <a:ext cx="765545" cy="684962"/>
          </a:xfrm>
          <a:prstGeom prst="rect">
            <a:avLst/>
          </a:prstGeom>
          <a:ln>
            <a:noFill/>
          </a:ln>
          <a:effectLst>
            <a:outerShdw blurRad="292100" dist="139700" dir="2700000" algn="tl" rotWithShape="0">
              <a:srgbClr val="333333">
                <a:alpha val="65000"/>
              </a:srgbClr>
            </a:outerShdw>
          </a:effectLst>
        </p:spPr>
      </p:pic>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3910260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Menú:</a:t>
            </a:r>
            <a:endParaRPr lang="es-MX" dirty="0"/>
          </a:p>
        </p:txBody>
      </p:sp>
      <p:sp>
        <p:nvSpPr>
          <p:cNvPr id="3" name="Marcador de contenido 2"/>
          <p:cNvSpPr>
            <a:spLocks noGrp="1"/>
          </p:cNvSpPr>
          <p:nvPr>
            <p:ph idx="1"/>
          </p:nvPr>
        </p:nvSpPr>
        <p:spPr>
          <a:xfrm>
            <a:off x="5956359" y="1828799"/>
            <a:ext cx="3751167" cy="4023360"/>
          </a:xfrm>
        </p:spPr>
        <p:txBody>
          <a:bodyPr/>
          <a:lstStyle/>
          <a:p>
            <a:r>
              <a:rPr lang="es-MX" dirty="0" smtClean="0"/>
              <a:t>En este menú se observa las opciones donde puedes navegar:</a:t>
            </a:r>
            <a:endParaRPr lang="es-MX" dirty="0"/>
          </a:p>
          <a:p>
            <a:pPr>
              <a:buFont typeface="Wingdings" panose="05000000000000000000" pitchFamily="2" charset="2"/>
              <a:buChar char="§"/>
            </a:pPr>
            <a:r>
              <a:rPr lang="es-MX" dirty="0" smtClean="0"/>
              <a:t> Inicio.</a:t>
            </a:r>
          </a:p>
          <a:p>
            <a:pPr>
              <a:buFont typeface="Wingdings" panose="05000000000000000000" pitchFamily="2" charset="2"/>
              <a:buChar char="§"/>
            </a:pPr>
            <a:r>
              <a:rPr lang="es-MX" dirty="0"/>
              <a:t> </a:t>
            </a:r>
            <a:r>
              <a:rPr lang="es-MX" dirty="0" smtClean="0"/>
              <a:t>Cotizaciones.</a:t>
            </a:r>
          </a:p>
          <a:p>
            <a:pPr>
              <a:buFont typeface="Wingdings" panose="05000000000000000000" pitchFamily="2" charset="2"/>
              <a:buChar char="§"/>
            </a:pPr>
            <a:r>
              <a:rPr lang="es-MX" dirty="0" smtClean="0"/>
              <a:t> Plantillas.</a:t>
            </a:r>
          </a:p>
          <a:p>
            <a:pPr>
              <a:buFont typeface="Wingdings" panose="05000000000000000000" pitchFamily="2" charset="2"/>
              <a:buChar char="§"/>
            </a:pPr>
            <a:r>
              <a:rPr lang="es-MX" dirty="0" smtClean="0"/>
              <a:t> Pedidos.</a:t>
            </a:r>
          </a:p>
          <a:p>
            <a:pPr>
              <a:buFont typeface="Wingdings" panose="05000000000000000000" pitchFamily="2" charset="2"/>
              <a:buChar char="§"/>
            </a:pPr>
            <a:r>
              <a:rPr lang="es-MX" dirty="0" smtClean="0"/>
              <a:t> Clientes.</a:t>
            </a:r>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048" y="1729828"/>
            <a:ext cx="3422490" cy="4563319"/>
          </a:xfrm>
          <a:prstGeom prst="rect">
            <a:avLst/>
          </a:prstGeom>
          <a:ln>
            <a:noFill/>
          </a:ln>
          <a:effectLst>
            <a:outerShdw blurRad="292100" dist="139700" dir="2700000" algn="tl" rotWithShape="0">
              <a:srgbClr val="333333">
                <a:alpha val="65000"/>
              </a:srgbClr>
            </a:outerShdw>
          </a:effectLst>
        </p:spPr>
      </p:pic>
      <p:sp>
        <p:nvSpPr>
          <p:cNvPr id="6" name="Rectángulo 5"/>
          <p:cNvSpPr/>
          <p:nvPr/>
        </p:nvSpPr>
        <p:spPr>
          <a:xfrm>
            <a:off x="1723073" y="6021133"/>
            <a:ext cx="3146440" cy="2613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1514902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Listado de Cotizaciones:</a:t>
            </a:r>
            <a:endParaRPr lang="es-MX" dirty="0"/>
          </a:p>
        </p:txBody>
      </p:sp>
      <p:sp>
        <p:nvSpPr>
          <p:cNvPr id="3" name="Marcador de contenido 2"/>
          <p:cNvSpPr>
            <a:spLocks noGrp="1"/>
          </p:cNvSpPr>
          <p:nvPr>
            <p:ph idx="1"/>
          </p:nvPr>
        </p:nvSpPr>
        <p:spPr>
          <a:xfrm>
            <a:off x="1097279" y="1845734"/>
            <a:ext cx="10205129" cy="4023360"/>
          </a:xfrm>
        </p:spPr>
        <p:txBody>
          <a:bodyPr/>
          <a:lstStyle/>
          <a:p>
            <a:r>
              <a:rPr lang="es-MX" dirty="0" smtClean="0"/>
              <a:t>En este apartado están todas las cotizaciones que se han realizado debido a que la aplicación trabaja con internet esta se sincroniza y permite observar las cotizaciones realizadas en la pagina, para ver los productos que hay en cada una es necesario dar click sobre la misma .</a:t>
            </a: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b="48881"/>
          <a:stretch/>
        </p:blipFill>
        <p:spPr>
          <a:xfrm>
            <a:off x="1097279" y="3123738"/>
            <a:ext cx="2718893" cy="1963789"/>
          </a:xfrm>
          <a:prstGeom prst="rect">
            <a:avLst/>
          </a:prstGeom>
        </p:spPr>
      </p:pic>
      <p:pic>
        <p:nvPicPr>
          <p:cNvPr id="6" name="Imagen 5"/>
          <p:cNvPicPr>
            <a:picLocks noChangeAspect="1"/>
          </p:cNvPicPr>
          <p:nvPr/>
        </p:nvPicPr>
        <p:blipFill rotWithShape="1">
          <a:blip r:embed="rId3"/>
          <a:srcRect l="1051"/>
          <a:stretch/>
        </p:blipFill>
        <p:spPr>
          <a:xfrm>
            <a:off x="4325809" y="3417446"/>
            <a:ext cx="3181351" cy="1395491"/>
          </a:xfrm>
          <a:prstGeom prst="rect">
            <a:avLst/>
          </a:prstGeom>
        </p:spPr>
      </p:pic>
      <p:pic>
        <p:nvPicPr>
          <p:cNvPr id="7" name="Imagen 6"/>
          <p:cNvPicPr>
            <a:picLocks noChangeAspect="1"/>
          </p:cNvPicPr>
          <p:nvPr/>
        </p:nvPicPr>
        <p:blipFill>
          <a:blip r:embed="rId4"/>
          <a:stretch>
            <a:fillRect/>
          </a:stretch>
        </p:blipFill>
        <p:spPr>
          <a:xfrm>
            <a:off x="8016797" y="2963683"/>
            <a:ext cx="3296348" cy="2303015"/>
          </a:xfrm>
          <a:prstGeom prst="rect">
            <a:avLst/>
          </a:prstGeom>
        </p:spPr>
      </p:pic>
      <p:sp>
        <p:nvSpPr>
          <p:cNvPr id="20" name="Flecha derecha 19"/>
          <p:cNvSpPr/>
          <p:nvPr/>
        </p:nvSpPr>
        <p:spPr>
          <a:xfrm>
            <a:off x="3828636" y="3753293"/>
            <a:ext cx="497173" cy="484632"/>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Flecha derecha 20"/>
          <p:cNvSpPr/>
          <p:nvPr/>
        </p:nvSpPr>
        <p:spPr>
          <a:xfrm>
            <a:off x="7519624" y="3863316"/>
            <a:ext cx="497173" cy="484632"/>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hlinkClick r:id="rId5"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047329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Configuración:	</a:t>
            </a:r>
            <a:endParaRPr lang="es-MX" dirty="0"/>
          </a:p>
        </p:txBody>
      </p:sp>
      <p:sp>
        <p:nvSpPr>
          <p:cNvPr id="3" name="Marcador de contenido 2"/>
          <p:cNvSpPr>
            <a:spLocks noGrp="1"/>
          </p:cNvSpPr>
          <p:nvPr>
            <p:ph idx="1"/>
          </p:nvPr>
        </p:nvSpPr>
        <p:spPr>
          <a:xfrm>
            <a:off x="1192973" y="1845734"/>
            <a:ext cx="3791151" cy="4023360"/>
          </a:xfrm>
        </p:spPr>
        <p:txBody>
          <a:bodyPr/>
          <a:lstStyle/>
          <a:p>
            <a:r>
              <a:rPr lang="es-MX" dirty="0" smtClean="0"/>
              <a:t>En este apartado se muestra una lista con opción para actualizar, esta opción sirve para sincronizarse con datos que se haya ingresado desde la aplicación web.</a:t>
            </a:r>
          </a:p>
          <a:p>
            <a:endParaRPr lang="es-MX" dirty="0"/>
          </a:p>
          <a:p>
            <a:pPr marL="0" indent="0">
              <a:buNone/>
            </a:pPr>
            <a:endParaRPr lang="es-MX" dirty="0"/>
          </a:p>
          <a:p>
            <a:r>
              <a:rPr lang="es-MX" dirty="0"/>
              <a:t>A</a:t>
            </a:r>
            <a:r>
              <a:rPr lang="es-MX" dirty="0" smtClean="0"/>
              <a:t>l final del listado muestra la versión de la aplicación.</a:t>
            </a:r>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32918" t="32217" r="24914" b="31854"/>
          <a:stretch/>
        </p:blipFill>
        <p:spPr>
          <a:xfrm>
            <a:off x="6581553" y="1845734"/>
            <a:ext cx="3487479" cy="3962042"/>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543345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Listado de Plantillas:</a:t>
            </a:r>
            <a:endParaRPr lang="es-MX" dirty="0"/>
          </a:p>
        </p:txBody>
      </p:sp>
      <p:sp>
        <p:nvSpPr>
          <p:cNvPr id="3" name="Marcador de contenido 2"/>
          <p:cNvSpPr>
            <a:spLocks noGrp="1"/>
          </p:cNvSpPr>
          <p:nvPr>
            <p:ph idx="1"/>
          </p:nvPr>
        </p:nvSpPr>
        <p:spPr>
          <a:xfrm>
            <a:off x="1097280" y="1845734"/>
            <a:ext cx="4298968" cy="4023360"/>
          </a:xfrm>
        </p:spPr>
        <p:txBody>
          <a:bodyPr/>
          <a:lstStyle/>
          <a:p>
            <a:r>
              <a:rPr lang="es-MX" dirty="0" smtClean="0"/>
              <a:t>En este apartado se encuentran las plantillas,  se puede hacer el filtro para saber el estatus de cada una.</a:t>
            </a:r>
          </a:p>
          <a:p>
            <a:r>
              <a:rPr lang="es-MX" dirty="0" smtClean="0"/>
              <a:t>Los filtros que se utilizan son: </a:t>
            </a:r>
            <a:endParaRPr lang="es-MX" dirty="0"/>
          </a:p>
          <a:p>
            <a:pPr>
              <a:buFont typeface="Wingdings" panose="05000000000000000000" pitchFamily="2" charset="2"/>
              <a:buChar char="§"/>
            </a:pPr>
            <a:r>
              <a:rPr lang="es-MX" dirty="0" smtClean="0"/>
              <a:t>  Ordenar por.</a:t>
            </a:r>
          </a:p>
          <a:p>
            <a:pPr>
              <a:buFont typeface="Wingdings" panose="05000000000000000000" pitchFamily="2" charset="2"/>
              <a:buChar char="§"/>
            </a:pPr>
            <a:r>
              <a:rPr lang="es-MX" dirty="0" smtClean="0"/>
              <a:t>  Mes.</a:t>
            </a:r>
          </a:p>
          <a:p>
            <a:pPr>
              <a:buFont typeface="Wingdings" panose="05000000000000000000" pitchFamily="2" charset="2"/>
              <a:buChar char="§"/>
            </a:pPr>
            <a:r>
              <a:rPr lang="es-MX" dirty="0" smtClean="0"/>
              <a:t>  Estatus. </a:t>
            </a:r>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47136"/>
          <a:stretch/>
        </p:blipFill>
        <p:spPr>
          <a:xfrm>
            <a:off x="5898524" y="2056400"/>
            <a:ext cx="5562971" cy="3921068"/>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992868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Listado de Pedidos: </a:t>
            </a:r>
            <a:endParaRPr lang="es-MX" dirty="0"/>
          </a:p>
        </p:txBody>
      </p:sp>
      <p:sp>
        <p:nvSpPr>
          <p:cNvPr id="3" name="Marcador de contenido 2"/>
          <p:cNvSpPr>
            <a:spLocks noGrp="1"/>
          </p:cNvSpPr>
          <p:nvPr>
            <p:ph idx="1"/>
          </p:nvPr>
        </p:nvSpPr>
        <p:spPr>
          <a:xfrm>
            <a:off x="1097280" y="1845734"/>
            <a:ext cx="7447310" cy="4023360"/>
          </a:xfrm>
        </p:spPr>
        <p:txBody>
          <a:bodyPr/>
          <a:lstStyle/>
          <a:p>
            <a:r>
              <a:rPr lang="es-MX" dirty="0" smtClean="0"/>
              <a:t>Aparecen los Pedidos con sus datos y al dar click sobre el mismo este despliega otra lista donde se encuentran los productos solicitados.</a:t>
            </a:r>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47230"/>
          <a:stretch/>
        </p:blipFill>
        <p:spPr>
          <a:xfrm>
            <a:off x="1097280" y="3078051"/>
            <a:ext cx="3285187" cy="2311456"/>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b="50170"/>
          <a:stretch/>
        </p:blipFill>
        <p:spPr>
          <a:xfrm>
            <a:off x="4711905" y="3078051"/>
            <a:ext cx="3479058" cy="2311456"/>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590" y="1845734"/>
            <a:ext cx="3276016" cy="4368021"/>
          </a:xfrm>
          <a:prstGeom prst="rect">
            <a:avLst/>
          </a:prstGeom>
          <a:ln>
            <a:noFill/>
          </a:ln>
          <a:effectLst>
            <a:outerShdw blurRad="292100" dist="139700" dir="2700000" algn="tl" rotWithShape="0">
              <a:srgbClr val="333333">
                <a:alpha val="65000"/>
              </a:srgbClr>
            </a:outerShdw>
          </a:effectLst>
        </p:spPr>
      </p:pic>
      <p:sp>
        <p:nvSpPr>
          <p:cNvPr id="7" name="Elipse 6">
            <a:hlinkClick r:id="rId5"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19618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Iniciar sesión</a:t>
            </a:r>
            <a:endParaRPr lang="es-MX" dirty="0"/>
          </a:p>
        </p:txBody>
      </p:sp>
      <p:sp>
        <p:nvSpPr>
          <p:cNvPr id="3" name="Marcador de contenido 2"/>
          <p:cNvSpPr>
            <a:spLocks noGrp="1"/>
          </p:cNvSpPr>
          <p:nvPr>
            <p:ph idx="1"/>
          </p:nvPr>
        </p:nvSpPr>
        <p:spPr>
          <a:xfrm>
            <a:off x="1097279" y="1845734"/>
            <a:ext cx="10300523" cy="4323246"/>
          </a:xfrm>
        </p:spPr>
        <p:txBody>
          <a:bodyPr>
            <a:normAutofit fontScale="92500" lnSpcReduction="10000"/>
          </a:bodyPr>
          <a:lstStyle/>
          <a:p>
            <a:pPr marL="0" indent="0" algn="just">
              <a:buNone/>
            </a:pPr>
            <a:r>
              <a:rPr lang="es-MX" dirty="0" smtClean="0"/>
              <a:t>Para iniciar sesión dar click sobre mi cuenta y se desplegara una ventana donde se debe ingresar usuario y contraseña.</a:t>
            </a:r>
          </a:p>
          <a:p>
            <a:pPr marL="0" indent="0" algn="just">
              <a:buNone/>
            </a:pPr>
            <a:endParaRPr lang="es-MX" dirty="0"/>
          </a:p>
          <a:p>
            <a:pPr marL="0" indent="0" algn="just">
              <a:buNone/>
            </a:pPr>
            <a:endParaRPr lang="es-MX" dirty="0" smtClean="0"/>
          </a:p>
          <a:p>
            <a:pPr marL="0" indent="0" algn="just">
              <a:buNone/>
            </a:pPr>
            <a:endParaRPr lang="es-MX" dirty="0"/>
          </a:p>
          <a:p>
            <a:pPr marL="0" indent="0" algn="just">
              <a:buNone/>
            </a:pPr>
            <a:endParaRPr lang="es-MX" dirty="0" smtClean="0"/>
          </a:p>
          <a:p>
            <a:pPr marL="0" indent="0" algn="just">
              <a:buNone/>
            </a:pPr>
            <a:endParaRPr lang="es-MX" dirty="0"/>
          </a:p>
          <a:p>
            <a:pPr marL="0" indent="0" algn="just">
              <a:buNone/>
            </a:pPr>
            <a:endParaRPr lang="es-MX" dirty="0" smtClean="0"/>
          </a:p>
          <a:p>
            <a:pPr marL="0" indent="0" algn="just">
              <a:buNone/>
            </a:pPr>
            <a:endParaRPr lang="es-MX" dirty="0"/>
          </a:p>
          <a:p>
            <a:pPr marL="0" indent="0" algn="just">
              <a:buNone/>
            </a:pPr>
            <a:endParaRPr lang="es-MX" dirty="0" smtClean="0"/>
          </a:p>
          <a:p>
            <a:pPr marL="0" indent="0" algn="just">
              <a:buNone/>
            </a:pPr>
            <a:r>
              <a:rPr lang="es-MX" dirty="0" smtClean="0"/>
              <a:t>**Antes </a:t>
            </a:r>
            <a:r>
              <a:rPr lang="es-MX" dirty="0"/>
              <a:t>de iniciar sesión </a:t>
            </a:r>
            <a:r>
              <a:rPr lang="es-MX" dirty="0" smtClean="0"/>
              <a:t>estar previamente </a:t>
            </a:r>
            <a:r>
              <a:rPr lang="es-MX" dirty="0"/>
              <a:t>registrado en Negocio.</a:t>
            </a:r>
          </a:p>
          <a:p>
            <a:pPr marL="0" indent="0" algn="just">
              <a:buNone/>
            </a:pPr>
            <a:endParaRPr lang="es-MX"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268" y="2279804"/>
            <a:ext cx="6441552" cy="3325905"/>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9556621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Clientes:</a:t>
            </a:r>
            <a:endParaRPr lang="es-MX" dirty="0"/>
          </a:p>
        </p:txBody>
      </p:sp>
      <p:sp>
        <p:nvSpPr>
          <p:cNvPr id="3" name="Marcador de contenido 2"/>
          <p:cNvSpPr>
            <a:spLocks noGrp="1"/>
          </p:cNvSpPr>
          <p:nvPr>
            <p:ph idx="1"/>
          </p:nvPr>
        </p:nvSpPr>
        <p:spPr>
          <a:xfrm>
            <a:off x="1097280" y="1845734"/>
            <a:ext cx="3770934" cy="3962638"/>
          </a:xfrm>
        </p:spPr>
        <p:txBody>
          <a:bodyPr>
            <a:normAutofit/>
          </a:bodyPr>
          <a:lstStyle/>
          <a:p>
            <a:r>
              <a:rPr lang="es-MX" dirty="0" smtClean="0"/>
              <a:t>En este apartado se encuentran los clientes y prospectos, los clientes se encuentran ordenados alfabéticamente, los prospectos se les diferencia porque inician con las siglas </a:t>
            </a:r>
            <a:r>
              <a:rPr lang="es-MX" b="1" dirty="0" smtClean="0"/>
              <a:t>PROS.</a:t>
            </a:r>
          </a:p>
          <a:p>
            <a:endParaRPr lang="es-MX" b="1" dirty="0"/>
          </a:p>
          <a:p>
            <a:pPr>
              <a:buFont typeface="Arial" panose="020B0604020202020204" pitchFamily="34" charset="0"/>
              <a:buChar char="•"/>
            </a:pPr>
            <a:r>
              <a:rPr lang="es-MX" dirty="0" smtClean="0"/>
              <a:t> También se puede dar de altas a clientes de contado y crédito.</a:t>
            </a:r>
          </a:p>
          <a:p>
            <a:pPr marL="0" indent="0">
              <a:buNone/>
            </a:pPr>
            <a:r>
              <a:rPr lang="es-MX" dirty="0" smtClean="0"/>
              <a:t> </a:t>
            </a:r>
            <a:endParaRPr lang="es-MX" dirty="0"/>
          </a:p>
          <a:p>
            <a:endParaRPr lang="es-MX"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4628" y="1938628"/>
            <a:ext cx="2902308" cy="3869744"/>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443" y="2233727"/>
            <a:ext cx="3552318" cy="2877008"/>
          </a:xfrm>
          <a:prstGeom prst="rect">
            <a:avLst/>
          </a:prstGeom>
          <a:ln>
            <a:noFill/>
          </a:ln>
          <a:effectLst>
            <a:outerShdw blurRad="190500" algn="tl" rotWithShape="0">
              <a:srgbClr val="000000">
                <a:alpha val="70000"/>
              </a:srgbClr>
            </a:outerShdw>
          </a:effectLst>
        </p:spPr>
      </p:pic>
      <p:cxnSp>
        <p:nvCxnSpPr>
          <p:cNvPr id="8" name="Conector recto de flecha 7"/>
          <p:cNvCxnSpPr/>
          <p:nvPr/>
        </p:nvCxnSpPr>
        <p:spPr>
          <a:xfrm>
            <a:off x="8538693" y="2459865"/>
            <a:ext cx="615935"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699483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Alta Prospecto:</a:t>
            </a:r>
            <a:endParaRPr lang="es-MX" dirty="0"/>
          </a:p>
        </p:txBody>
      </p:sp>
      <p:sp>
        <p:nvSpPr>
          <p:cNvPr id="3" name="Marcador de contenido 2"/>
          <p:cNvSpPr>
            <a:spLocks noGrp="1"/>
          </p:cNvSpPr>
          <p:nvPr>
            <p:ph idx="1"/>
          </p:nvPr>
        </p:nvSpPr>
        <p:spPr/>
        <p:txBody>
          <a:bodyPr/>
          <a:lstStyle/>
          <a:p>
            <a:r>
              <a:rPr lang="es-MX" dirty="0" smtClean="0"/>
              <a:t>1. Elegir productos y al final en carrito de compras se da elegir cliente y muestra la opción de elegir cliente o prospecto.</a:t>
            </a:r>
          </a:p>
          <a:p>
            <a:pPr>
              <a:buFont typeface="Arial" panose="020B0604020202020204" pitchFamily="34" charset="0"/>
              <a:buChar char="•"/>
            </a:pPr>
            <a:r>
              <a:rPr lang="es-MX" dirty="0"/>
              <a:t> </a:t>
            </a:r>
            <a:r>
              <a:rPr lang="es-MX" dirty="0" smtClean="0"/>
              <a:t>Se da click en prospecto y se agregan los datos.</a:t>
            </a:r>
          </a:p>
          <a:p>
            <a:pPr marL="0" indent="0">
              <a:buNone/>
            </a:pPr>
            <a:r>
              <a:rPr lang="es-MX" dirty="0" smtClean="0"/>
              <a:t> 2. Ir a carrito de compras -&gt; Agregar cliente -&gt; cliente o prospecto-&gt; llenar campos.</a:t>
            </a:r>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38607"/>
          <a:stretch/>
        </p:blipFill>
        <p:spPr>
          <a:xfrm>
            <a:off x="1618177" y="3429838"/>
            <a:ext cx="3546250" cy="2902895"/>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b="39906"/>
          <a:stretch/>
        </p:blipFill>
        <p:spPr>
          <a:xfrm>
            <a:off x="6988666" y="3429839"/>
            <a:ext cx="3622949" cy="2902895"/>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822007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Generar Cotización: </a:t>
            </a:r>
            <a:endParaRPr lang="es-MX" dirty="0"/>
          </a:p>
        </p:txBody>
      </p:sp>
      <p:sp>
        <p:nvSpPr>
          <p:cNvPr id="3" name="Marcador de contenido 2"/>
          <p:cNvSpPr>
            <a:spLocks noGrp="1"/>
          </p:cNvSpPr>
          <p:nvPr>
            <p:ph idx="1"/>
          </p:nvPr>
        </p:nvSpPr>
        <p:spPr/>
        <p:txBody>
          <a:bodyPr/>
          <a:lstStyle/>
          <a:p>
            <a:r>
              <a:rPr lang="es-MX" dirty="0" smtClean="0"/>
              <a:t>Las Cotizaciones pueden generarse para clientes y prospectos las veces que se requieran o bien editarlas cuando sean necesarias, estas se pueden compartir al cliente por correo electrónico.</a:t>
            </a:r>
          </a:p>
          <a:p>
            <a:r>
              <a:rPr lang="es-MX" b="1" dirty="0" smtClean="0"/>
              <a:t>1.- </a:t>
            </a:r>
            <a:r>
              <a:rPr lang="es-MX" dirty="0" smtClean="0"/>
              <a:t>Elegir Cliente/Prospecto:</a:t>
            </a:r>
          </a:p>
          <a:p>
            <a:r>
              <a:rPr lang="es-MX" dirty="0" smtClean="0"/>
              <a:t> </a:t>
            </a:r>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r="9138" b="29953"/>
          <a:stretch/>
        </p:blipFill>
        <p:spPr>
          <a:xfrm>
            <a:off x="2544703" y="3031878"/>
            <a:ext cx="4717781" cy="2945590"/>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46741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79" y="1845734"/>
            <a:ext cx="4488287" cy="4023360"/>
          </a:xfrm>
        </p:spPr>
        <p:txBody>
          <a:bodyPr/>
          <a:lstStyle/>
          <a:p>
            <a:r>
              <a:rPr lang="es-MX" b="1" dirty="0" smtClean="0"/>
              <a:t>2.- </a:t>
            </a:r>
            <a:r>
              <a:rPr lang="es-MX" dirty="0" smtClean="0"/>
              <a:t>Ir a Inicio y buscar el articulo por nombre o clave, </a:t>
            </a:r>
            <a:r>
              <a:rPr lang="es-MX" dirty="0"/>
              <a:t>s</a:t>
            </a:r>
            <a:r>
              <a:rPr lang="es-MX" dirty="0" smtClean="0"/>
              <a:t>e puede buscar por la clasificación en que se encuentre. </a:t>
            </a:r>
          </a:p>
          <a:p>
            <a:pPr marL="0" indent="0">
              <a:buNone/>
            </a:pPr>
            <a:endParaRPr lang="es-MX" dirty="0"/>
          </a:p>
          <a:p>
            <a:endParaRPr lang="es-MX" dirty="0"/>
          </a:p>
          <a:p>
            <a:r>
              <a:rPr lang="es-MX" b="1" dirty="0" smtClean="0"/>
              <a:t>3.- </a:t>
            </a:r>
            <a:r>
              <a:rPr lang="es-MX" dirty="0" smtClean="0"/>
              <a:t>click sobre el articulo, agregar al carrito y la cantidad de estos.</a:t>
            </a:r>
          </a:p>
          <a:p>
            <a:r>
              <a:rPr lang="es-MX" dirty="0" smtClean="0"/>
              <a:t>Para elegir mas artículos regresar al paso dos y seguir eligiendo.</a:t>
            </a:r>
          </a:p>
          <a:p>
            <a:endParaRPr lang="es-MX" dirty="0" smtClean="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10437"/>
          <a:stretch/>
        </p:blipFill>
        <p:spPr>
          <a:xfrm>
            <a:off x="6126478" y="1737360"/>
            <a:ext cx="1909811" cy="2280642"/>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b="52676"/>
          <a:stretch/>
        </p:blipFill>
        <p:spPr>
          <a:xfrm>
            <a:off x="5791629" y="4327712"/>
            <a:ext cx="2991635" cy="1887679"/>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261070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56856" y="1828800"/>
            <a:ext cx="5398824" cy="4040294"/>
          </a:xfrm>
        </p:spPr>
        <p:txBody>
          <a:bodyPr/>
          <a:lstStyle/>
          <a:p>
            <a:r>
              <a:rPr lang="es-MX" b="1" dirty="0" smtClean="0"/>
              <a:t>4.-</a:t>
            </a:r>
            <a:r>
              <a:rPr lang="es-MX" dirty="0" smtClean="0"/>
              <a:t>Al terminar de agregar los artículos click sobre el carrito de compras y muestra todos lo que se selecciono.</a:t>
            </a:r>
          </a:p>
          <a:p>
            <a:r>
              <a:rPr lang="es-MX" dirty="0" smtClean="0"/>
              <a:t>En el carrito de compras se muestra los artículos, precios, cantidad total, cliente.</a:t>
            </a:r>
          </a:p>
          <a:p>
            <a:endParaRPr lang="es-MX" dirty="0"/>
          </a:p>
          <a:p>
            <a:r>
              <a:rPr lang="es-MX" b="1" dirty="0" smtClean="0"/>
              <a:t>5.- </a:t>
            </a:r>
            <a:r>
              <a:rPr lang="es-MX" dirty="0" smtClean="0"/>
              <a:t>Para capturar los precios que se le ofrecerán al cliente click sobre modificar precios. </a:t>
            </a:r>
          </a:p>
          <a:p>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b="38404"/>
          <a:stretch/>
        </p:blipFill>
        <p:spPr>
          <a:xfrm>
            <a:off x="1097280" y="1947391"/>
            <a:ext cx="4107298" cy="3373254"/>
          </a:xfrm>
          <a:prstGeom prst="rect">
            <a:avLst/>
          </a:prstGeom>
        </p:spPr>
      </p:pic>
      <p:sp>
        <p:nvSpPr>
          <p:cNvPr id="4" name="Elipse 3">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4108560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1" y="1845734"/>
            <a:ext cx="6385344" cy="3872486"/>
          </a:xfrm>
        </p:spPr>
        <p:txBody>
          <a:bodyPr/>
          <a:lstStyle/>
          <a:p>
            <a:r>
              <a:rPr lang="es-MX" b="1" dirty="0" smtClean="0"/>
              <a:t>6.- </a:t>
            </a:r>
            <a:r>
              <a:rPr lang="es-MX" dirty="0" smtClean="0"/>
              <a:t>Al dar click sobre modificar precios se muestra la ventana del articulo donde se captura el precio  sugerido y si se requieren más artículos del mismo.</a:t>
            </a:r>
          </a:p>
          <a:p>
            <a:r>
              <a:rPr lang="es-MX" dirty="0" smtClean="0"/>
              <a:t>En caso de que el precio no cambie y sea el mismo que el de lista se tiene que capturar en precio sugerido.</a:t>
            </a:r>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712" y="3781977"/>
            <a:ext cx="6248829" cy="2379925"/>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663453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1845734"/>
            <a:ext cx="5741402" cy="4023360"/>
          </a:xfrm>
        </p:spPr>
        <p:txBody>
          <a:bodyPr/>
          <a:lstStyle/>
          <a:p>
            <a:r>
              <a:rPr lang="es-MX" b="1" dirty="0" smtClean="0"/>
              <a:t>7.- </a:t>
            </a:r>
            <a:r>
              <a:rPr lang="es-MX" dirty="0" smtClean="0"/>
              <a:t>Se confirma precios, cantidad, artículos y total.</a:t>
            </a:r>
          </a:p>
          <a:p>
            <a:endParaRPr lang="es-MX" dirty="0" smtClean="0"/>
          </a:p>
          <a:p>
            <a:r>
              <a:rPr lang="es-MX" b="1" dirty="0" smtClean="0"/>
              <a:t>8.- </a:t>
            </a:r>
            <a:r>
              <a:rPr lang="es-MX" dirty="0" smtClean="0"/>
              <a:t>Si desea guardar la cotización solo click en guardar cotización.</a:t>
            </a:r>
          </a:p>
          <a:p>
            <a:endParaRPr lang="es-MX" dirty="0" smtClean="0"/>
          </a:p>
          <a:p>
            <a:r>
              <a:rPr lang="es-MX" b="1" dirty="0" smtClean="0"/>
              <a:t>9.- </a:t>
            </a:r>
            <a:r>
              <a:rPr lang="es-MX" dirty="0" smtClean="0"/>
              <a:t>Compartir cotización por correo, selecciona PDF y te desplegara una ventana, se elige cualquiera de las dos opciones según sea el caso.</a:t>
            </a: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b="37465"/>
          <a:stretch/>
        </p:blipFill>
        <p:spPr>
          <a:xfrm>
            <a:off x="6838682" y="1912704"/>
            <a:ext cx="4664676" cy="3889420"/>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27381" t="19906" r="27548" b="50235"/>
          <a:stretch/>
        </p:blipFill>
        <p:spPr>
          <a:xfrm>
            <a:off x="3000778" y="4786219"/>
            <a:ext cx="1725768" cy="1524427"/>
          </a:xfrm>
          <a:prstGeom prst="rect">
            <a:avLst/>
          </a:prstGeom>
        </p:spPr>
      </p:pic>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657088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MX" b="1" dirty="0" smtClean="0"/>
              <a:t>10.- </a:t>
            </a:r>
            <a:r>
              <a:rPr lang="es-MX" dirty="0" smtClean="0"/>
              <a:t>El archivo PDF se genera y en la parte superior derecha se encuentra el icono de compartir,        click sobre el, nos muestra una pantalla donde podemos elegir a que correo enviar, se captura o se elige y click sobre enviar.</a:t>
            </a:r>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3050" y="2828087"/>
            <a:ext cx="3592533" cy="3190243"/>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2473" b="14042"/>
          <a:stretch/>
        </p:blipFill>
        <p:spPr>
          <a:xfrm>
            <a:off x="7310638" y="2550017"/>
            <a:ext cx="3249866" cy="3617549"/>
          </a:xfrm>
          <a:prstGeom prst="rect">
            <a:avLst/>
          </a:prstGeom>
        </p:spPr>
      </p:pic>
      <p:sp>
        <p:nvSpPr>
          <p:cNvPr id="6" name="Flecha derecha 5"/>
          <p:cNvSpPr/>
          <p:nvPr/>
        </p:nvSpPr>
        <p:spPr>
          <a:xfrm>
            <a:off x="5481839" y="3979572"/>
            <a:ext cx="1571222" cy="669701"/>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902839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Generar Plantilla:</a:t>
            </a:r>
            <a:endParaRPr lang="es-MX" dirty="0"/>
          </a:p>
        </p:txBody>
      </p:sp>
      <p:sp>
        <p:nvSpPr>
          <p:cNvPr id="3" name="Marcador de contenido 2"/>
          <p:cNvSpPr>
            <a:spLocks noGrp="1"/>
          </p:cNvSpPr>
          <p:nvPr>
            <p:ph idx="1"/>
          </p:nvPr>
        </p:nvSpPr>
        <p:spPr/>
        <p:txBody>
          <a:bodyPr/>
          <a:lstStyle/>
          <a:p>
            <a:r>
              <a:rPr lang="es-MX" dirty="0" smtClean="0"/>
              <a:t>Se realiza cuando un cliente requiere productos a un precio especial, la duración de estos precios son 3 meses y es exclusivo para cada cliente.</a:t>
            </a:r>
          </a:p>
          <a:p>
            <a:r>
              <a:rPr lang="es-MX" b="1" dirty="0" smtClean="0"/>
              <a:t>1.- </a:t>
            </a:r>
            <a:r>
              <a:rPr lang="es-MX" dirty="0" smtClean="0"/>
              <a:t>Clientes -&gt; Seleccionamos un cliente, regresamos a Inicio.</a:t>
            </a:r>
            <a:endParaRPr lang="es-MX" dirty="0"/>
          </a:p>
          <a:p>
            <a:r>
              <a:rPr lang="es-MX" b="1" dirty="0" smtClean="0"/>
              <a:t>2.- </a:t>
            </a:r>
            <a:r>
              <a:rPr lang="es-MX" dirty="0" smtClean="0"/>
              <a:t>Inicio -&gt; Buscamos los productos que necesitamos y los añadimos a carrito de compras</a:t>
            </a:r>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48920"/>
          <a:stretch/>
        </p:blipFill>
        <p:spPr>
          <a:xfrm>
            <a:off x="4344219" y="3549800"/>
            <a:ext cx="3564521" cy="2427668"/>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4445352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13190" y="1880434"/>
            <a:ext cx="3835328" cy="4043847"/>
          </a:xfrm>
        </p:spPr>
        <p:txBody>
          <a:bodyPr>
            <a:normAutofit/>
          </a:bodyPr>
          <a:lstStyle/>
          <a:p>
            <a:r>
              <a:rPr lang="es-MX" b="1" dirty="0" smtClean="0"/>
              <a:t>3.-  </a:t>
            </a:r>
            <a:r>
              <a:rPr lang="es-MX" dirty="0" smtClean="0"/>
              <a:t>Si necesitan más artículos ir a la opción de búsqueda y dar click sobre el articulo para añadirlo.</a:t>
            </a:r>
          </a:p>
          <a:p>
            <a:pPr marL="0" indent="0">
              <a:buNone/>
            </a:pPr>
            <a:endParaRPr lang="es-MX" dirty="0" smtClean="0"/>
          </a:p>
          <a:p>
            <a:r>
              <a:rPr lang="es-MX" dirty="0" smtClean="0"/>
              <a:t>4.- Para terminar con la plantilla ir a Carritos de compras y para capturar los precios sugeridos damos click en “Modificar Precios”.</a:t>
            </a: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36526"/>
          <a:stretch/>
        </p:blipFill>
        <p:spPr>
          <a:xfrm>
            <a:off x="5885645" y="1880434"/>
            <a:ext cx="5357612" cy="4381671"/>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48042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32012"/>
            <a:ext cx="10058400" cy="1450757"/>
          </a:xfrm>
        </p:spPr>
        <p:txBody>
          <a:bodyPr/>
          <a:lstStyle/>
          <a:p>
            <a:r>
              <a:rPr lang="es-MX" dirty="0" smtClean="0"/>
              <a:t>TABLERO</a:t>
            </a:r>
            <a:endParaRPr lang="es-MX" dirty="0"/>
          </a:p>
        </p:txBody>
      </p:sp>
      <p:sp>
        <p:nvSpPr>
          <p:cNvPr id="3" name="Marcador de contenido 2"/>
          <p:cNvSpPr>
            <a:spLocks noGrp="1"/>
          </p:cNvSpPr>
          <p:nvPr>
            <p:ph idx="1"/>
          </p:nvPr>
        </p:nvSpPr>
        <p:spPr>
          <a:xfrm>
            <a:off x="1219341" y="1774818"/>
            <a:ext cx="3198113" cy="4023360"/>
          </a:xfrm>
        </p:spPr>
        <p:txBody>
          <a:bodyPr>
            <a:normAutofit/>
          </a:bodyPr>
          <a:lstStyle/>
          <a:p>
            <a:pPr algn="just">
              <a:spcBef>
                <a:spcPts val="0"/>
              </a:spcBef>
              <a:spcAft>
                <a:spcPts val="0"/>
              </a:spcAft>
            </a:pPr>
            <a:r>
              <a:rPr lang="es-MX" sz="1800" dirty="0" smtClean="0"/>
              <a:t>En el Tablero se presentan los siguientes apartados:</a:t>
            </a:r>
          </a:p>
          <a:p>
            <a:pPr algn="just">
              <a:spcBef>
                <a:spcPts val="0"/>
              </a:spcBef>
              <a:spcAft>
                <a:spcPts val="0"/>
              </a:spcAft>
            </a:pPr>
            <a:endParaRPr lang="es-MX" sz="1800" dirty="0" smtClean="0"/>
          </a:p>
          <a:p>
            <a:pPr algn="just">
              <a:lnSpc>
                <a:spcPct val="100000"/>
              </a:lnSpc>
              <a:spcBef>
                <a:spcPts val="0"/>
              </a:spcBef>
              <a:spcAft>
                <a:spcPts val="0"/>
              </a:spcAft>
            </a:pPr>
            <a:r>
              <a:rPr lang="es-MX" sz="1800" b="1" dirty="0" smtClean="0"/>
              <a:t>1. </a:t>
            </a:r>
            <a:r>
              <a:rPr lang="es-MX" sz="1800" dirty="0" smtClean="0"/>
              <a:t>Menú principal.</a:t>
            </a:r>
          </a:p>
          <a:p>
            <a:pPr algn="just">
              <a:lnSpc>
                <a:spcPct val="100000"/>
              </a:lnSpc>
              <a:spcBef>
                <a:spcPts val="0"/>
              </a:spcBef>
              <a:spcAft>
                <a:spcPts val="0"/>
              </a:spcAft>
            </a:pPr>
            <a:r>
              <a:rPr lang="es-MX" sz="1800" b="1" dirty="0" smtClean="0"/>
              <a:t>2. </a:t>
            </a:r>
            <a:r>
              <a:rPr lang="es-MX" sz="1800" dirty="0" smtClean="0"/>
              <a:t>Bonos</a:t>
            </a:r>
          </a:p>
          <a:p>
            <a:pPr algn="just">
              <a:lnSpc>
                <a:spcPct val="100000"/>
              </a:lnSpc>
              <a:spcBef>
                <a:spcPts val="0"/>
              </a:spcBef>
              <a:spcAft>
                <a:spcPts val="0"/>
              </a:spcAft>
            </a:pPr>
            <a:r>
              <a:rPr lang="es-MX" sz="1800" b="1" dirty="0" smtClean="0"/>
              <a:t>3. </a:t>
            </a:r>
            <a:r>
              <a:rPr lang="es-MX" sz="1800" dirty="0" smtClean="0"/>
              <a:t>Objetivo por Cliente.</a:t>
            </a:r>
          </a:p>
          <a:p>
            <a:pPr algn="just">
              <a:lnSpc>
                <a:spcPct val="100000"/>
              </a:lnSpc>
              <a:spcBef>
                <a:spcPts val="0"/>
              </a:spcBef>
              <a:spcAft>
                <a:spcPts val="0"/>
              </a:spcAft>
            </a:pPr>
            <a:r>
              <a:rPr lang="es-MX" sz="1800" b="1" dirty="0" smtClean="0"/>
              <a:t>4. </a:t>
            </a:r>
            <a:r>
              <a:rPr lang="es-MX" sz="1800" dirty="0" smtClean="0"/>
              <a:t>Objetivo por Mix.</a:t>
            </a:r>
          </a:p>
          <a:p>
            <a:pPr algn="just">
              <a:lnSpc>
                <a:spcPct val="100000"/>
              </a:lnSpc>
              <a:spcBef>
                <a:spcPts val="0"/>
              </a:spcBef>
              <a:spcAft>
                <a:spcPts val="0"/>
              </a:spcAft>
            </a:pPr>
            <a:r>
              <a:rPr lang="es-MX" sz="1800" b="1" dirty="0" smtClean="0"/>
              <a:t>5. </a:t>
            </a:r>
            <a:r>
              <a:rPr lang="es-MX" sz="1800" dirty="0" smtClean="0"/>
              <a:t>Objetivo asignado de venta.</a:t>
            </a:r>
          </a:p>
          <a:p>
            <a:pPr algn="just">
              <a:lnSpc>
                <a:spcPct val="100000"/>
              </a:lnSpc>
              <a:spcBef>
                <a:spcPts val="0"/>
              </a:spcBef>
              <a:spcAft>
                <a:spcPts val="0"/>
              </a:spcAft>
            </a:pPr>
            <a:r>
              <a:rPr lang="es-MX" sz="1800" b="1" dirty="0" smtClean="0"/>
              <a:t>6. </a:t>
            </a:r>
            <a:r>
              <a:rPr lang="es-MX" sz="1800" dirty="0" smtClean="0"/>
              <a:t>Líneas de productos.</a:t>
            </a:r>
          </a:p>
          <a:p>
            <a:pPr algn="just">
              <a:lnSpc>
                <a:spcPct val="100000"/>
              </a:lnSpc>
              <a:spcBef>
                <a:spcPts val="0"/>
              </a:spcBef>
              <a:spcAft>
                <a:spcPts val="0"/>
              </a:spcAft>
            </a:pPr>
            <a:r>
              <a:rPr lang="es-MX" sz="1800" b="1" dirty="0" smtClean="0"/>
              <a:t>7. </a:t>
            </a:r>
            <a:r>
              <a:rPr lang="es-MX" sz="1800" dirty="0" smtClean="0"/>
              <a:t>Movimientos Pendientes.</a:t>
            </a:r>
          </a:p>
          <a:p>
            <a:pPr algn="just">
              <a:lnSpc>
                <a:spcPct val="100000"/>
              </a:lnSpc>
              <a:spcBef>
                <a:spcPts val="0"/>
              </a:spcBef>
              <a:spcAft>
                <a:spcPts val="0"/>
              </a:spcAft>
            </a:pPr>
            <a:r>
              <a:rPr lang="es-MX" sz="1800" b="1" dirty="0" smtClean="0"/>
              <a:t>8. </a:t>
            </a:r>
            <a:r>
              <a:rPr lang="es-MX" sz="1800" dirty="0" smtClean="0"/>
              <a:t>Búsqueda de artículos.</a:t>
            </a:r>
          </a:p>
          <a:p>
            <a:pPr algn="just">
              <a:lnSpc>
                <a:spcPct val="100000"/>
              </a:lnSpc>
              <a:spcBef>
                <a:spcPts val="0"/>
              </a:spcBef>
              <a:spcAft>
                <a:spcPts val="0"/>
              </a:spcAft>
            </a:pPr>
            <a:r>
              <a:rPr lang="es-MX" sz="1800" b="1" dirty="0" smtClean="0"/>
              <a:t>9. </a:t>
            </a:r>
            <a:r>
              <a:rPr lang="es-MX" sz="1800" dirty="0"/>
              <a:t>C</a:t>
            </a:r>
            <a:r>
              <a:rPr lang="es-MX" sz="1800" dirty="0" smtClean="0"/>
              <a:t>errar sesión.</a:t>
            </a:r>
          </a:p>
          <a:p>
            <a:pPr algn="just">
              <a:lnSpc>
                <a:spcPct val="100000"/>
              </a:lnSpc>
              <a:spcBef>
                <a:spcPts val="0"/>
              </a:spcBef>
              <a:spcAft>
                <a:spcPts val="0"/>
              </a:spcAft>
            </a:pPr>
            <a:r>
              <a:rPr lang="es-MX" sz="1800" b="1" dirty="0" smtClean="0"/>
              <a:t>10. </a:t>
            </a:r>
            <a:r>
              <a:rPr lang="es-MX" sz="1800" dirty="0" smtClean="0"/>
              <a:t>Carrito de compras.</a:t>
            </a:r>
          </a:p>
          <a:p>
            <a:pPr algn="just">
              <a:lnSpc>
                <a:spcPct val="100000"/>
              </a:lnSpc>
              <a:spcBef>
                <a:spcPts val="0"/>
              </a:spcBef>
              <a:spcAft>
                <a:spcPts val="0"/>
              </a:spcAft>
            </a:pPr>
            <a:r>
              <a:rPr lang="es-MX" sz="1800" b="1" dirty="0" smtClean="0"/>
              <a:t>11. </a:t>
            </a:r>
            <a:r>
              <a:rPr lang="es-MX" sz="1800" dirty="0" smtClean="0"/>
              <a:t>Botón de ayuda.</a:t>
            </a:r>
          </a:p>
          <a:p>
            <a:pPr algn="just">
              <a:spcBef>
                <a:spcPts val="0"/>
              </a:spcBef>
              <a:spcAft>
                <a:spcPts val="0"/>
              </a:spcAft>
            </a:pPr>
            <a:endParaRPr lang="es-MX" sz="1800" dirty="0"/>
          </a:p>
          <a:p>
            <a:pPr algn="just">
              <a:spcBef>
                <a:spcPts val="0"/>
              </a:spcBef>
              <a:spcAft>
                <a:spcPts val="0"/>
              </a:spcAft>
            </a:pPr>
            <a:endParaRPr lang="es-MX" sz="18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374" y="1932050"/>
            <a:ext cx="7227724" cy="3866128"/>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6648683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MX" dirty="0" smtClean="0"/>
              <a:t>6.- Nos aparecerá una ventana en la cual se puede capturar el precio sugerido para plantilla, así como modificar la cantidad de artículos al final guardar la modificación y regresar a donde están los demás artículos.</a:t>
            </a:r>
          </a:p>
          <a:p>
            <a:endParaRPr lang="es-MX" dirty="0"/>
          </a:p>
          <a:p>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305" y="3129567"/>
            <a:ext cx="6526349" cy="2485621"/>
          </a:xfrm>
          <a:prstGeom prst="rect">
            <a:avLst/>
          </a:prstGeom>
          <a:ln>
            <a:noFill/>
          </a:ln>
          <a:effectLst>
            <a:outerShdw blurRad="292100" dist="139700" dir="2700000" algn="tl" rotWithShape="0">
              <a:srgbClr val="333333">
                <a:alpha val="65000"/>
              </a:srgbClr>
            </a:outerShdw>
          </a:effectLst>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0228976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Exportar Plantilla:</a:t>
            </a:r>
            <a:endParaRPr lang="es-MX" dirty="0"/>
          </a:p>
        </p:txBody>
      </p:sp>
      <p:sp>
        <p:nvSpPr>
          <p:cNvPr id="3" name="Marcador de contenido 2"/>
          <p:cNvSpPr>
            <a:spLocks noGrp="1"/>
          </p:cNvSpPr>
          <p:nvPr>
            <p:ph idx="1"/>
          </p:nvPr>
        </p:nvSpPr>
        <p:spPr>
          <a:xfrm>
            <a:off x="994249" y="1832855"/>
            <a:ext cx="10058400" cy="4023360"/>
          </a:xfrm>
        </p:spPr>
        <p:txBody>
          <a:bodyPr/>
          <a:lstStyle/>
          <a:p>
            <a:r>
              <a:rPr lang="es-MX" dirty="0" smtClean="0"/>
              <a:t>7.- Cuando se termina de capturar los precios sugeridos y artículos, click en Exportar plantilla.</a:t>
            </a:r>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36338"/>
          <a:stretch/>
        </p:blipFill>
        <p:spPr>
          <a:xfrm>
            <a:off x="4232588" y="2650664"/>
            <a:ext cx="3919299" cy="3326804"/>
          </a:xfrm>
          <a:prstGeom prst="rect">
            <a:avLst/>
          </a:prstGeom>
        </p:spPr>
      </p:pic>
      <p:sp>
        <p:nvSpPr>
          <p:cNvPr id="5" name="Flecha derecha 4"/>
          <p:cNvSpPr/>
          <p:nvPr/>
        </p:nvSpPr>
        <p:spPr>
          <a:xfrm>
            <a:off x="2811351" y="5155318"/>
            <a:ext cx="1421237" cy="761524"/>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149008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Proceso para exportar un pedido:</a:t>
            </a:r>
            <a:endParaRPr lang="es-MX" dirty="0"/>
          </a:p>
        </p:txBody>
      </p:sp>
      <p:sp>
        <p:nvSpPr>
          <p:cNvPr id="3" name="Marcador de contenido 2"/>
          <p:cNvSpPr>
            <a:spLocks noGrp="1"/>
          </p:cNvSpPr>
          <p:nvPr>
            <p:ph idx="1"/>
          </p:nvPr>
        </p:nvSpPr>
        <p:spPr>
          <a:xfrm>
            <a:off x="1097280" y="1845734"/>
            <a:ext cx="4596793" cy="792825"/>
          </a:xfrm>
        </p:spPr>
        <p:txBody>
          <a:bodyPr>
            <a:normAutofit/>
          </a:bodyPr>
          <a:lstStyle/>
          <a:p>
            <a:r>
              <a:rPr lang="es-MX" b="1" dirty="0" smtClean="0"/>
              <a:t>1 .-  </a:t>
            </a:r>
            <a:r>
              <a:rPr lang="es-MX" dirty="0" smtClean="0"/>
              <a:t>Ir a Clientes -&gt; buscar al cliente -&gt; click sobre el mismo -&gt; Confirmar.</a:t>
            </a: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437" b="33162"/>
          <a:stretch/>
        </p:blipFill>
        <p:spPr>
          <a:xfrm>
            <a:off x="1160953" y="2560396"/>
            <a:ext cx="3777962" cy="338883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229" y="2638559"/>
            <a:ext cx="2632120" cy="3509493"/>
          </a:xfrm>
          <a:prstGeom prst="rect">
            <a:avLst/>
          </a:prstGeom>
        </p:spPr>
      </p:pic>
      <p:sp>
        <p:nvSpPr>
          <p:cNvPr id="6" name="Marcador de contenido 2"/>
          <p:cNvSpPr txBox="1">
            <a:spLocks/>
          </p:cNvSpPr>
          <p:nvPr/>
        </p:nvSpPr>
        <p:spPr>
          <a:xfrm>
            <a:off x="6298198" y="1845734"/>
            <a:ext cx="5434456" cy="897466"/>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MX" b="1" dirty="0" smtClean="0"/>
              <a:t>2 .- </a:t>
            </a:r>
            <a:r>
              <a:rPr lang="es-MX" dirty="0" smtClean="0"/>
              <a:t>Aparece una pantalla que muestra los artículos plantillas que están autorizados, sin necesidad de buscarlos.</a:t>
            </a:r>
          </a:p>
        </p:txBody>
      </p:sp>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558783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Agregar a un articulo:</a:t>
            </a:r>
            <a:endParaRPr lang="es-MX" dirty="0"/>
          </a:p>
        </p:txBody>
      </p:sp>
      <p:sp>
        <p:nvSpPr>
          <p:cNvPr id="3" name="Marcador de contenido 2"/>
          <p:cNvSpPr>
            <a:spLocks noGrp="1"/>
          </p:cNvSpPr>
          <p:nvPr>
            <p:ph idx="1"/>
          </p:nvPr>
        </p:nvSpPr>
        <p:spPr>
          <a:xfrm>
            <a:off x="1097281" y="1845734"/>
            <a:ext cx="3384567" cy="4374168"/>
          </a:xfrm>
        </p:spPr>
        <p:txBody>
          <a:bodyPr/>
          <a:lstStyle/>
          <a:p>
            <a:r>
              <a:rPr lang="es-MX" b="1" dirty="0" smtClean="0"/>
              <a:t>3.- </a:t>
            </a:r>
            <a:r>
              <a:rPr lang="es-MX" dirty="0" smtClean="0"/>
              <a:t>Selecciona la cantidad de los artículos y al final elegir “Añadir Seleccionado”.</a:t>
            </a:r>
          </a:p>
          <a:p>
            <a:endParaRPr lang="es-MX" dirty="0" smtClean="0"/>
          </a:p>
          <a:p>
            <a:r>
              <a:rPr lang="es-MX" b="1" dirty="0" smtClean="0"/>
              <a:t>4.- </a:t>
            </a:r>
            <a:r>
              <a:rPr lang="es-MX" dirty="0" smtClean="0"/>
              <a:t>Para revisar los datos del pedido ir a Carrito de compras, si se requieren  más artículos ir a </a:t>
            </a:r>
            <a:r>
              <a:rPr lang="es-MX" dirty="0" err="1" smtClean="0"/>
              <a:t>busqueda</a:t>
            </a:r>
            <a:r>
              <a:rPr lang="es-MX" dirty="0" smtClean="0"/>
              <a:t>, siempre y cuando estén en la plantilla del cliente.</a:t>
            </a:r>
            <a:endParaRPr lang="es-MX" dirty="0"/>
          </a:p>
          <a:p>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6851" y="1845734"/>
            <a:ext cx="3280626" cy="4374168"/>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b="37521"/>
          <a:stretch/>
        </p:blipFill>
        <p:spPr>
          <a:xfrm>
            <a:off x="8083691" y="2382592"/>
            <a:ext cx="3622616" cy="3017812"/>
          </a:xfrm>
          <a:prstGeom prst="rect">
            <a:avLst/>
          </a:prstGeom>
        </p:spPr>
      </p:pic>
      <p:sp>
        <p:nvSpPr>
          <p:cNvPr id="6" name="Elipse 5">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23919687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Rectificar datos de pedidos:</a:t>
            </a:r>
            <a:endParaRPr lang="es-MX" dirty="0"/>
          </a:p>
        </p:txBody>
      </p:sp>
      <p:sp>
        <p:nvSpPr>
          <p:cNvPr id="3" name="Marcador de contenido 2"/>
          <p:cNvSpPr>
            <a:spLocks noGrp="1"/>
          </p:cNvSpPr>
          <p:nvPr>
            <p:ph idx="1"/>
          </p:nvPr>
        </p:nvSpPr>
        <p:spPr>
          <a:xfrm>
            <a:off x="1097279" y="1845734"/>
            <a:ext cx="4633819" cy="4023360"/>
          </a:xfrm>
        </p:spPr>
        <p:txBody>
          <a:bodyPr/>
          <a:lstStyle/>
          <a:p>
            <a:r>
              <a:rPr lang="es-MX" dirty="0" smtClean="0"/>
              <a:t>5.- Verificar los datos del pedido como son cliente y artículos.</a:t>
            </a:r>
          </a:p>
          <a:p>
            <a:r>
              <a:rPr lang="es-MX" dirty="0" smtClean="0"/>
              <a:t>Si todo esta correcto exportar el pedido.</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470" y="1845733"/>
            <a:ext cx="3387143" cy="4516191"/>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32220047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r>
              <a:rPr lang="es-MX" sz="2800" dirty="0" smtClean="0"/>
              <a:t>Esperamos que esta guía sea de gran ayuda para el manejo de estas herramientas que son importantes en los procesos de Negocio.</a:t>
            </a:r>
          </a:p>
          <a:p>
            <a:endParaRPr lang="es-MX" sz="2800" dirty="0"/>
          </a:p>
          <a:p>
            <a:pPr marL="0" indent="0">
              <a:buNone/>
            </a:pPr>
            <a:r>
              <a:rPr lang="es-MX" sz="2800" dirty="0" smtClean="0"/>
              <a:t>Te recomendamos utilizar el botón de ayuda, ya que están hecho exclusivamente para ustedes.</a:t>
            </a:r>
            <a:endParaRPr lang="es-MX" sz="2800" dirty="0"/>
          </a:p>
        </p:txBody>
      </p:sp>
      <p:pic>
        <p:nvPicPr>
          <p:cNvPr id="4" name="Imagen 3"/>
          <p:cNvPicPr>
            <a:picLocks noChangeAspect="1"/>
          </p:cNvPicPr>
          <p:nvPr/>
        </p:nvPicPr>
        <p:blipFill rotWithShape="1">
          <a:blip r:embed="rId2"/>
          <a:srcRect l="22835" t="8432" r="12338" b="10961"/>
          <a:stretch/>
        </p:blipFill>
        <p:spPr>
          <a:xfrm>
            <a:off x="5675719" y="3857414"/>
            <a:ext cx="901522" cy="798491"/>
          </a:xfrm>
          <a:prstGeom prst="rect">
            <a:avLst/>
          </a:prstGeom>
        </p:spPr>
      </p:pic>
      <p:sp>
        <p:nvSpPr>
          <p:cNvPr id="5" name="Elipse 4">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129738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Bonos:</a:t>
            </a:r>
            <a:endParaRPr lang="es-MX" dirty="0"/>
          </a:p>
        </p:txBody>
      </p:sp>
      <p:sp>
        <p:nvSpPr>
          <p:cNvPr id="3" name="Marcador de contenido 2"/>
          <p:cNvSpPr>
            <a:spLocks noGrp="1"/>
          </p:cNvSpPr>
          <p:nvPr>
            <p:ph idx="1"/>
          </p:nvPr>
        </p:nvSpPr>
        <p:spPr>
          <a:xfrm>
            <a:off x="1097280" y="1845734"/>
            <a:ext cx="3912602" cy="4023360"/>
          </a:xfrm>
        </p:spPr>
        <p:txBody>
          <a:bodyPr/>
          <a:lstStyle/>
          <a:p>
            <a:pPr>
              <a:buFont typeface="Wingdings" panose="05000000000000000000" pitchFamily="2" charset="2"/>
              <a:buChar char="§"/>
            </a:pPr>
            <a:r>
              <a:rPr lang="es-MX" dirty="0" smtClean="0"/>
              <a:t> En bonos se muestra el Sueldo más los adquiridos al llegar a las respectivas metas, el </a:t>
            </a:r>
            <a:r>
              <a:rPr lang="es-MX" dirty="0"/>
              <a:t>s</a:t>
            </a:r>
            <a:r>
              <a:rPr lang="es-MX" dirty="0" smtClean="0"/>
              <a:t>ueldo dependerá de los objetivos de ventas que el gerente divisional le asigne.</a:t>
            </a:r>
          </a:p>
          <a:p>
            <a:pPr>
              <a:buFont typeface="Wingdings" panose="05000000000000000000" pitchFamily="2" charset="2"/>
              <a:buChar char="§"/>
            </a:pPr>
            <a:r>
              <a:rPr lang="es-MX" dirty="0" smtClean="0"/>
              <a:t> Se muestra el avance por mes para hacer una comparación de la ventas, estos cambian cada trimestre. </a:t>
            </a:r>
          </a:p>
          <a:p>
            <a:pPr>
              <a:buFont typeface="Wingdings" panose="05000000000000000000" pitchFamily="2" charset="2"/>
              <a:buChar char="§"/>
            </a:pPr>
            <a:r>
              <a:rPr lang="es-MX" dirty="0" smtClean="0"/>
              <a:t>Hay una tabla donde muestra márgenes para alcanzar bonos de igual forma para perderlos.</a:t>
            </a:r>
          </a:p>
          <a:p>
            <a:pPr marL="0" indent="0">
              <a:buNone/>
            </a:pPr>
            <a:endParaRPr lang="es-MX" dirty="0" smtClean="0"/>
          </a:p>
          <a:p>
            <a:pPr marL="0" indent="0">
              <a:buNone/>
            </a:pPr>
            <a:endParaRPr lang="es-MX" dirty="0"/>
          </a:p>
        </p:txBody>
      </p:sp>
      <p:pic>
        <p:nvPicPr>
          <p:cNvPr id="5" name="Imagen 4"/>
          <p:cNvPicPr>
            <a:picLocks noChangeAspect="1"/>
          </p:cNvPicPr>
          <p:nvPr/>
        </p:nvPicPr>
        <p:blipFill rotWithShape="1">
          <a:blip r:embed="rId2"/>
          <a:srcRect l="28404" t="11358" r="9625" b="7890"/>
          <a:stretch/>
        </p:blipFill>
        <p:spPr>
          <a:xfrm>
            <a:off x="3013657" y="1045563"/>
            <a:ext cx="566670" cy="553791"/>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062" t="22211" r="5946" b="6523"/>
          <a:stretch/>
        </p:blipFill>
        <p:spPr>
          <a:xfrm>
            <a:off x="4889679" y="2544084"/>
            <a:ext cx="6624034" cy="2858794"/>
          </a:xfrm>
          <a:prstGeom prst="rect">
            <a:avLst/>
          </a:prstGeom>
        </p:spPr>
      </p:pic>
      <p:sp>
        <p:nvSpPr>
          <p:cNvPr id="7" name="Elipse 6">
            <a:hlinkClick r:id="rId4"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4037782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Bonos:	</a:t>
            </a:r>
            <a:endParaRPr lang="es-MX" dirty="0"/>
          </a:p>
        </p:txBody>
      </p:sp>
      <p:sp>
        <p:nvSpPr>
          <p:cNvPr id="3" name="Marcador de contenido 2"/>
          <p:cNvSpPr>
            <a:spLocks noGrp="1"/>
          </p:cNvSpPr>
          <p:nvPr>
            <p:ph idx="1"/>
          </p:nvPr>
        </p:nvSpPr>
        <p:spPr/>
        <p:txBody>
          <a:bodyPr/>
          <a:lstStyle/>
          <a:p>
            <a:r>
              <a:rPr lang="es-MX" dirty="0" smtClean="0"/>
              <a:t>Se manejan bonos por clientes atendidos en el mes.</a:t>
            </a:r>
          </a:p>
          <a:p>
            <a:r>
              <a:rPr lang="es-MX" dirty="0" smtClean="0"/>
              <a:t>El bono por puntos Rubbermaid: es un programa en donde entran los agentes, estos puntos se van acumulando para hacer el canje respectivo.</a:t>
            </a:r>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669" y="3060183"/>
            <a:ext cx="7735970" cy="3262790"/>
          </a:xfrm>
          <a:prstGeom prst="rect">
            <a:avLst/>
          </a:prstGeom>
        </p:spPr>
      </p:pic>
      <p:sp>
        <p:nvSpPr>
          <p:cNvPr id="6" name="Elipse 5">
            <a:hlinkClick r:id="rId3" action="ppaction://hlinksldjump"/>
          </p:cNvPr>
          <p:cNvSpPr/>
          <p:nvPr/>
        </p:nvSpPr>
        <p:spPr>
          <a:xfrm>
            <a:off x="11508259" y="286603"/>
            <a:ext cx="222421" cy="2224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a:t>
            </a:r>
          </a:p>
        </p:txBody>
      </p:sp>
    </p:spTree>
    <p:extLst>
      <p:ext uri="{BB962C8B-B14F-4D97-AF65-F5344CB8AC3E}">
        <p14:creationId xmlns:p14="http://schemas.microsoft.com/office/powerpoint/2010/main" val="4256226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5366</TotalTime>
  <Words>3307</Words>
  <Application>Microsoft Office PowerPoint</Application>
  <PresentationFormat>Panorámica</PresentationFormat>
  <Paragraphs>475</Paragraphs>
  <Slides>75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75</vt:i4>
      </vt:variant>
    </vt:vector>
  </HeadingPairs>
  <TitlesOfParts>
    <vt:vector size="80" baseType="lpstr">
      <vt:lpstr>Arial</vt:lpstr>
      <vt:lpstr>Calibri</vt:lpstr>
      <vt:lpstr>Calibri Light</vt:lpstr>
      <vt:lpstr>Wingdings</vt:lpstr>
      <vt:lpstr>Retrospección</vt:lpstr>
      <vt:lpstr>Manual de usuario “Ecodeli”</vt:lpstr>
      <vt:lpstr>Presentación de PowerPoint</vt:lpstr>
      <vt:lpstr>INDICE</vt:lpstr>
      <vt:lpstr>APLICACIONES:</vt:lpstr>
      <vt:lpstr>APLICACIÓN WEB</vt:lpstr>
      <vt:lpstr>Iniciar sesión</vt:lpstr>
      <vt:lpstr>TABLERO</vt:lpstr>
      <vt:lpstr>Bonos:</vt:lpstr>
      <vt:lpstr>Bonos: </vt:lpstr>
      <vt:lpstr>Objetivos de Clientes: </vt:lpstr>
      <vt:lpstr>Objetivos de Clientes x Mix:</vt:lpstr>
      <vt:lpstr>Directorio:</vt:lpstr>
      <vt:lpstr>Formatos:</vt:lpstr>
      <vt:lpstr>Proceso de Altas:</vt:lpstr>
      <vt:lpstr>Alta de clientes de Contado y Crédito:</vt:lpstr>
      <vt:lpstr>Actualización de datos:</vt:lpstr>
      <vt:lpstr>Alta de Sucursales:</vt:lpstr>
      <vt:lpstr>Ver Facturas: </vt:lpstr>
      <vt:lpstr>Plantillas:</vt:lpstr>
      <vt:lpstr>Listado de Cotizaciones:</vt:lpstr>
      <vt:lpstr>Comodatos: </vt:lpstr>
      <vt:lpstr>Tablero:</vt:lpstr>
      <vt:lpstr>Nueva solicitud:</vt:lpstr>
      <vt:lpstr>Elegir el articulo:</vt:lpstr>
      <vt:lpstr>Carro Comodatos:</vt:lpstr>
      <vt:lpstr>Preguntas para la instalación:</vt:lpstr>
      <vt:lpstr>Presentación de PowerPoint</vt:lpstr>
      <vt:lpstr>Enviar a Comodatos:</vt:lpstr>
      <vt:lpstr>Tablero de Solicitudes</vt:lpstr>
      <vt:lpstr>Tablero de Solicitudes</vt:lpstr>
      <vt:lpstr>Detalle de Solicitud</vt:lpstr>
      <vt:lpstr>Comodato en ERP</vt:lpstr>
      <vt:lpstr>Reporte de ventas</vt:lpstr>
      <vt:lpstr>Inventarios</vt:lpstr>
      <vt:lpstr>Proceso para exportar una Plantilla o cotización.</vt:lpstr>
      <vt:lpstr>Presentación de PowerPoint</vt:lpstr>
      <vt:lpstr>Agregar a carrito desde Detalle de Producto:</vt:lpstr>
      <vt:lpstr>Presentación de PowerPoint</vt:lpstr>
      <vt:lpstr>Agregar precio sugerido:</vt:lpstr>
      <vt:lpstr>Generar PDF</vt:lpstr>
      <vt:lpstr>Generar Plantilla o cotización:</vt:lpstr>
      <vt:lpstr>Editar Plantillas:</vt:lpstr>
      <vt:lpstr>Editar cotizaciones:</vt:lpstr>
      <vt:lpstr>Exportar Pedidos: </vt:lpstr>
      <vt:lpstr>Presentación de PowerPoint</vt:lpstr>
      <vt:lpstr>Artículos de Plantillas:</vt:lpstr>
      <vt:lpstr>Encabezado del Pedido</vt:lpstr>
      <vt:lpstr>Presentación de PowerPoint</vt:lpstr>
      <vt:lpstr>Eliminación de Pedido</vt:lpstr>
      <vt:lpstr>Cotizador Ecodeli</vt:lpstr>
      <vt:lpstr>Secciones de la aplicación</vt:lpstr>
      <vt:lpstr>Apartados:</vt:lpstr>
      <vt:lpstr>Líneas de Artículos:</vt:lpstr>
      <vt:lpstr>Carrito de compras:</vt:lpstr>
      <vt:lpstr>Menú:</vt:lpstr>
      <vt:lpstr>Listado de Cotizaciones:</vt:lpstr>
      <vt:lpstr>Configuración: </vt:lpstr>
      <vt:lpstr>Listado de Plantillas:</vt:lpstr>
      <vt:lpstr>Listado de Pedidos: </vt:lpstr>
      <vt:lpstr>Clientes:</vt:lpstr>
      <vt:lpstr>Alta Prospecto:</vt:lpstr>
      <vt:lpstr>Generar Cotización: </vt:lpstr>
      <vt:lpstr>Presentación de PowerPoint</vt:lpstr>
      <vt:lpstr>Presentación de PowerPoint</vt:lpstr>
      <vt:lpstr>Presentación de PowerPoint</vt:lpstr>
      <vt:lpstr>Presentación de PowerPoint</vt:lpstr>
      <vt:lpstr>Presentación de PowerPoint</vt:lpstr>
      <vt:lpstr>Generar Plantilla:</vt:lpstr>
      <vt:lpstr>Presentación de PowerPoint</vt:lpstr>
      <vt:lpstr>Presentación de PowerPoint</vt:lpstr>
      <vt:lpstr>Exportar Plantilla:</vt:lpstr>
      <vt:lpstr>Proceso para exportar un pedido:</vt:lpstr>
      <vt:lpstr>Agregar a un articulo:</vt:lpstr>
      <vt:lpstr>Rectificar datos de pedidos: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admonti</dc:creator>
  <cp:lastModifiedBy>desarrollo1</cp:lastModifiedBy>
  <cp:revision>251</cp:revision>
  <dcterms:created xsi:type="dcterms:W3CDTF">2018-04-13T18:30:15Z</dcterms:created>
  <dcterms:modified xsi:type="dcterms:W3CDTF">2018-05-24T16:01:29Z</dcterms:modified>
</cp:coreProperties>
</file>